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0" r:id="rId4"/>
    <p:sldId id="297" r:id="rId5"/>
    <p:sldId id="287" r:id="rId6"/>
    <p:sldId id="298" r:id="rId7"/>
    <p:sldId id="299" r:id="rId8"/>
    <p:sldId id="300" r:id="rId9"/>
    <p:sldId id="301" r:id="rId10"/>
    <p:sldId id="302" r:id="rId11"/>
    <p:sldId id="303" r:id="rId12"/>
    <p:sldId id="324" r:id="rId13"/>
    <p:sldId id="325" r:id="rId14"/>
    <p:sldId id="326" r:id="rId15"/>
    <p:sldId id="321" r:id="rId16"/>
    <p:sldId id="322" r:id="rId17"/>
    <p:sldId id="328" r:id="rId18"/>
    <p:sldId id="318" r:id="rId19"/>
    <p:sldId id="306" r:id="rId20"/>
    <p:sldId id="316" r:id="rId21"/>
    <p:sldId id="329" r:id="rId22"/>
    <p:sldId id="330" r:id="rId23"/>
    <p:sldId id="309" r:id="rId24"/>
    <p:sldId id="331" r:id="rId25"/>
    <p:sldId id="317" r:id="rId26"/>
    <p:sldId id="308" r:id="rId27"/>
    <p:sldId id="332" r:id="rId28"/>
    <p:sldId id="323" r:id="rId29"/>
    <p:sldId id="313" r:id="rId30"/>
    <p:sldId id="333" r:id="rId31"/>
    <p:sldId id="334" r:id="rId32"/>
    <p:sldId id="335" r:id="rId33"/>
    <p:sldId id="336" r:id="rId34"/>
    <p:sldId id="337" r:id="rId35"/>
    <p:sldId id="315" r:id="rId3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A23407-1E3F-473B-9682-4359ACD38A41}">
          <p14:sldIdLst>
            <p14:sldId id="256"/>
            <p14:sldId id="260"/>
            <p14:sldId id="297"/>
            <p14:sldId id="287"/>
            <p14:sldId id="298"/>
            <p14:sldId id="299"/>
            <p14:sldId id="300"/>
            <p14:sldId id="301"/>
            <p14:sldId id="302"/>
            <p14:sldId id="303"/>
            <p14:sldId id="324"/>
            <p14:sldId id="325"/>
            <p14:sldId id="326"/>
            <p14:sldId id="321"/>
            <p14:sldId id="322"/>
            <p14:sldId id="328"/>
            <p14:sldId id="318"/>
            <p14:sldId id="306"/>
            <p14:sldId id="316"/>
            <p14:sldId id="329"/>
            <p14:sldId id="330"/>
            <p14:sldId id="309"/>
            <p14:sldId id="331"/>
            <p14:sldId id="317"/>
            <p14:sldId id="308"/>
            <p14:sldId id="332"/>
            <p14:sldId id="323"/>
            <p14:sldId id="313"/>
            <p14:sldId id="333"/>
            <p14:sldId id="334"/>
            <p14:sldId id="335"/>
            <p14:sldId id="336"/>
            <p14:sldId id="337"/>
            <p14:sldId id="31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huri Vasnani" initials="M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FABE00"/>
    <a:srgbClr val="FFDBB7"/>
    <a:srgbClr val="F2B800"/>
    <a:srgbClr val="FFCC99"/>
    <a:srgbClr val="000000"/>
    <a:srgbClr val="EFC243"/>
    <a:srgbClr val="EF9943"/>
    <a:srgbClr val="ECF1F8"/>
    <a:srgbClr val="FF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2362" autoAdjust="0"/>
  </p:normalViewPr>
  <p:slideViewPr>
    <p:cSldViewPr>
      <p:cViewPr>
        <p:scale>
          <a:sx n="60" d="100"/>
          <a:sy n="60" d="100"/>
        </p:scale>
        <p:origin x="-1674" y="-258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30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76" y="-12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5FB5-0B55-46FB-8331-9740ADB19EB4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1FD53-4C44-4CB3-B61F-9E9DE15089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609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92D1-0F0E-4409-A407-2262D42A98D6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D9C8-304B-47EC-8305-8BAB4B8AD8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628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53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6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377828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3"/>
            <a:ext cx="49530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D0E78F-C552-4EE0-A77F-1FA97305142D}" type="datetime1">
              <a:rPr lang="en-US" smtClean="0"/>
              <a:pPr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268760"/>
            <a:ext cx="9167813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5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82359"/>
            <a:ext cx="8686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26D568D-7945-4BAF-BBFF-8D033AD6FA75}" type="datetime1">
              <a:rPr lang="en-US" smtClean="0"/>
              <a:pPr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3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3"/>
            <a:ext cx="6607884" cy="4983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71E44E4-9FF1-49B3-8563-FDA22517CB61}" type="datetime1">
              <a:rPr lang="en-US" smtClean="0"/>
              <a:pPr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EEBAA53-AD51-42AE-8456-215B37682F3D}" type="datetime1">
              <a:rPr lang="en-US" smtClean="0"/>
              <a:pPr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6"/>
            <a:ext cx="7772400" cy="136207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4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5129988-0BE9-4708-B2A1-D7E4A27B5120}" type="datetime1">
              <a:rPr lang="en-US" smtClean="0"/>
              <a:pPr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7606345-4C8D-466D-B36D-3E296E3D9476}" type="datetime1">
              <a:rPr lang="en-US" smtClean="0"/>
              <a:pPr/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1"/>
            <a:ext cx="42687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3"/>
            <a:ext cx="4268788" cy="42370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371601"/>
            <a:ext cx="42703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011363"/>
            <a:ext cx="4270375" cy="42370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AC37ECA-EF17-410B-A156-8115ECB1E7C5}" type="datetime1">
              <a:rPr lang="en-US" smtClean="0"/>
              <a:pPr/>
              <a:t>05-Jan-21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54EB87C-ADC8-4330-8F2D-2CC2A46D8EED}" type="datetime1">
              <a:rPr lang="en-US" smtClean="0"/>
              <a:pPr/>
              <a:t>05-Jan-21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9A3FA7-8499-41D6-847F-2BAA3649266B}" type="datetime1">
              <a:rPr lang="en-US" smtClean="0"/>
              <a:pPr/>
              <a:t>05-Jan-21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309688"/>
            <a:ext cx="32369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9"/>
            <a:ext cx="5340350" cy="50149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4" y="2471739"/>
            <a:ext cx="3236913" cy="3852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38DD5-6A0D-4EEE-9E25-A859C9023426}" type="datetime1">
              <a:rPr lang="en-US" smtClean="0"/>
              <a:pPr/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2C5713-FD48-47A1-9244-4F7B39666F2A}" type="datetime1">
              <a:rPr lang="en-US" smtClean="0"/>
              <a:pPr/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0803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211960" y="26064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en-GB" sz="20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World Competition Day</a:t>
            </a:r>
          </a:p>
          <a:p>
            <a:pPr algn="r" eaLnBrk="1" hangingPunct="1"/>
            <a:r>
              <a:rPr lang="en-GB" sz="2000" b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5th December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"/>
          <a:stretch/>
        </p:blipFill>
        <p:spPr>
          <a:xfrm rot="16200000">
            <a:off x="1722382" y="-561634"/>
            <a:ext cx="5699236" cy="9144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1124744"/>
            <a:ext cx="9144001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071" b="58691"/>
          <a:stretch/>
        </p:blipFill>
        <p:spPr>
          <a:xfrm>
            <a:off x="48706" y="99886"/>
            <a:ext cx="9050050" cy="9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hyperlink" Target="https://www.youtube.com/watch?v=jzf9kuQ4ghI&amp;list=PLySmTdTepJ_dmbrYHiJ4APN429K2AfWOy&amp;index=5" TargetMode="External"/><Relationship Id="rId7" Type="http://schemas.openxmlformats.org/officeDocument/2006/relationships/hyperlink" Target="https://www.youtube.com/watch?v=F0uxO_ZU7gA&amp;list=PLySmTdTepJ_dmbrYHiJ4APN429K2AfWOy&amp;index=11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4.jpeg"/><Relationship Id="rId5" Type="http://schemas.openxmlformats.org/officeDocument/2006/relationships/hyperlink" Target="https://www.youtube.com/watch?v=ppalj7gpCxE&amp;list=PLySmTdTepJ_dmbrYHiJ4APN429K2AfWOy&amp;index=3" TargetMode="External"/><Relationship Id="rId10" Type="http://schemas.openxmlformats.org/officeDocument/2006/relationships/image" Target="../media/image56.jpeg"/><Relationship Id="rId4" Type="http://schemas.openxmlformats.org/officeDocument/2006/relationships/image" Target="../media/image53.jpeg"/><Relationship Id="rId9" Type="http://schemas.openxmlformats.org/officeDocument/2006/relationships/hyperlink" Target="https://www.youtube.com/watch?v=uTuHtG1IwjA&amp;list=PLySmTdTepJ_dmbrYHiJ4APN429K2AfWOy&amp;index=1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s://www.youtube.com/watch?v=sMy3kyfB9Bw&amp;list=PLySmTdTepJ_dmbrYHiJ4APN429K2AfWOy&amp;index=13" TargetMode="External"/><Relationship Id="rId7" Type="http://schemas.openxmlformats.org/officeDocument/2006/relationships/hyperlink" Target="https://www.youtube.com/watch?v=mR0-fa06xUM&amp;list=PLySmTdTepJ_dmbrYHiJ4APN429K2AfWOy&amp;index=14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8.jpeg"/><Relationship Id="rId5" Type="http://schemas.openxmlformats.org/officeDocument/2006/relationships/hyperlink" Target="https://www.youtube.com/watch?v=O8gjZe35qdE&amp;list=PLySmTdTepJ_dmbrYHiJ4APN429K2AfWOy&amp;index=8" TargetMode="External"/><Relationship Id="rId10" Type="http://schemas.openxmlformats.org/officeDocument/2006/relationships/image" Target="../media/image60.jpeg"/><Relationship Id="rId4" Type="http://schemas.openxmlformats.org/officeDocument/2006/relationships/image" Target="../media/image57.jpeg"/><Relationship Id="rId9" Type="http://schemas.openxmlformats.org/officeDocument/2006/relationships/hyperlink" Target="https://www.youtube.com/watch?v=IxOxBWK_gvo&amp;list=PLySmTdTepJ_dmbrYHiJ4APN429K2AfWOy&amp;index=9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hyperlink" Target="https://www.youtube.com/watch?v=wVV70BBPCHs&amp;list=PLySmTdTepJ_dmbrYHiJ4APN429K2AfWOy&amp;index=1" TargetMode="External"/><Relationship Id="rId7" Type="http://schemas.openxmlformats.org/officeDocument/2006/relationships/hyperlink" Target="https://www.youtube.com/watch?v=1u8HurN-ASA&amp;list=PLySmTdTepJ_dmbrYHiJ4APN429K2AfWOy&amp;index=4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62.jpeg"/><Relationship Id="rId5" Type="http://schemas.openxmlformats.org/officeDocument/2006/relationships/hyperlink" Target="https://www.youtube.com/watch?v=nOUjhMl13U4&amp;list=PLySmTdTepJ_dmbrYHiJ4APN429K2AfWOy&amp;index=6" TargetMode="External"/><Relationship Id="rId10" Type="http://schemas.openxmlformats.org/officeDocument/2006/relationships/image" Target="../media/image64.jpeg"/><Relationship Id="rId4" Type="http://schemas.openxmlformats.org/officeDocument/2006/relationships/image" Target="../media/image61.jpeg"/><Relationship Id="rId9" Type="http://schemas.openxmlformats.org/officeDocument/2006/relationships/hyperlink" Target="https://www.youtube.com/watch?v=vG7N0xFD2KU&amp;list=PLySmTdTepJ_dmbrYHiJ4APN429K2AfWOy&amp;index=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uFgsQEgRaQ&amp;list=PLySmTdTepJ_dmbrYHiJ4APN429K2AfWOy&amp;index=7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6.jpeg"/><Relationship Id="rId5" Type="http://schemas.openxmlformats.org/officeDocument/2006/relationships/hyperlink" Target="https://www.youtube.com/watch?v=9MjST8xDck4&amp;list=PLySmTdTepJ_dmbrYHiJ4APN429K2AfWOy&amp;index=12" TargetMode="External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cam.eu/events/other-interesting-events/1112-access-to-healthcare-and-competition-policy-4-december-2020-online-event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hyperlink" Target="https://www.uohs.cz/en/competition/news-competition/2906-world-competition-day-highlights-the-significance-of-the-fair-competition-for-the-economies-of-countries-all-around-the-world.html" TargetMode="External"/><Relationship Id="rId5" Type="http://schemas.openxmlformats.org/officeDocument/2006/relationships/hyperlink" Target="https://www.pressreader.com/botswana/botswana-guardian/20201210/281994675072205" TargetMode="External"/><Relationship Id="rId4" Type="http://schemas.openxmlformats.org/officeDocument/2006/relationships/hyperlink" Target="https://www.competitionauthority.co.bw/competition-and-consumer-authority-celebrates-world-competition-day-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conomictimes.indiatimes.com/news/international/business/has-wto-trips-agreement-of-ipr-promoted-global-innovation/articleshow/79580605.cms?from=mdr" TargetMode="External"/><Relationship Id="rId3" Type="http://schemas.openxmlformats.org/officeDocument/2006/relationships/hyperlink" Target="https://www.flipsnack.com/superintendenciadecompetencia/suplemento-d-a-mundial-de-competencia-sc-2020/full-view.html" TargetMode="External"/><Relationship Id="rId7" Type="http://schemas.openxmlformats.org/officeDocument/2006/relationships/hyperlink" Target="https://www.apnnews.com/as-covid-19-continues-cuts-world-competition-day-celebrations-raises-questions-on-whether-strong-ipr-has-helped-innovation-or-no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hyperlink" Target="https://www.devdiscourse.com/article/law-order/1360893-cuts-international-releases-tool-kit-on-competition-and-access-to-healthcare" TargetMode="External"/><Relationship Id="rId5" Type="http://schemas.openxmlformats.org/officeDocument/2006/relationships/hyperlink" Target="https://in.news.yahoo.com/cuts-international-releases-tool-kit-171134402.html" TargetMode="External"/><Relationship Id="rId4" Type="http://schemas.openxmlformats.org/officeDocument/2006/relationships/hyperlink" Target="https://www.outlookindia.com/newsscroll/cuts-international-releases-tool-kit-on-competition-and-access-to-healthcare/198769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je7Cy_N-090&amp;t=5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armabiz.com/NewsDetails.aspx?aid=134214&amp;sid=2" TargetMode="External"/><Relationship Id="rId3" Type="http://schemas.openxmlformats.org/officeDocument/2006/relationships/hyperlink" Target="https://www.pninews.com/we-need-a-2nd-declaration-on-wto-trips-and-public-health/" TargetMode="External"/><Relationship Id="rId7" Type="http://schemas.openxmlformats.org/officeDocument/2006/relationships/hyperlink" Target="https://www.devdiscourse.com/article/business/1376699-we-need-a-2nd-declaration-on-wtos-trips-public-health-cuts-international" TargetMode="External"/><Relationship Id="rId12" Type="http://schemas.openxmlformats.org/officeDocument/2006/relationships/hyperlink" Target="https://www.businessdailyafrica.com/bd/opinion-analysis/ideas-debate/competition-rules-remove-barriers-to-good-healthcare-3220180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hyperlink" Target="https://www.outlookindia.com/newsscroll/we-need-a-2nd-declaration-on-wtos-trips-public-health-cuts-international/1996005" TargetMode="External"/><Relationship Id="rId11" Type="http://schemas.openxmlformats.org/officeDocument/2006/relationships/hyperlink" Target="https://twitter.com/CAK_Kenya/status/1334805842475016192" TargetMode="External"/><Relationship Id="rId5" Type="http://schemas.openxmlformats.org/officeDocument/2006/relationships/hyperlink" Target="https://economictimes.indiatimes.com/news/economy/foreign-trade/we-need-a-2nd-declaration-on-wtos-trips-public-health-cuts-international/articleshow/79814669.cms?from=mdr" TargetMode="External"/><Relationship Id="rId10" Type="http://schemas.openxmlformats.org/officeDocument/2006/relationships/hyperlink" Target="https://www.the-star.co.ke/news/2020-12-03-enhancing-access-to-healthcare-through-competition-enforcement/" TargetMode="External"/><Relationship Id="rId4" Type="http://schemas.openxmlformats.org/officeDocument/2006/relationships/hyperlink" Target="https://www.apnnews.com/we-need-a-2nd-declaration-on-wto-trips-and-public-health/" TargetMode="External"/><Relationship Id="rId9" Type="http://schemas.openxmlformats.org/officeDocument/2006/relationships/hyperlink" Target="https://incsoc.net/pdf/consumer-protection-under-the-competition-law-surendra-knastiya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.gov.lv/lv/jaunums/kp-un-iub-ar-diskusiju-par-nejedzigakajiem-skersliem-iepirkumos-atzime-pasaules-konkurences-dienu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hyperlink" Target="https://www.cftc.mw/2020/12/03/commemoration-of-world-competition-day-2/" TargetMode="External"/><Relationship Id="rId5" Type="http://schemas.openxmlformats.org/officeDocument/2006/relationships/hyperlink" Target="https://www.comesacompetition.org/?p=2871" TargetMode="External"/><Relationship Id="rId4" Type="http://schemas.openxmlformats.org/officeDocument/2006/relationships/hyperlink" Target="https://www.facebook.com/watch/?v=73472562717239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1juVkNUnk" TargetMode="External"/><Relationship Id="rId7" Type="http://schemas.openxmlformats.org/officeDocument/2006/relationships/hyperlink" Target="https://consomacteur.media/2020/12/04/la-cap-en-faveur-dun-regressive-mark-up-pour-les-medicament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hyperlink" Target="https://www.facebook.com/Competition-Commission-134998943744259/" TargetMode="External"/><Relationship Id="rId5" Type="http://schemas.openxmlformats.org/officeDocument/2006/relationships/hyperlink" Target="https://competitioncommission.mu/cuts-international-celebrates-the-world-competition-day/" TargetMode="External"/><Relationship Id="rId4" Type="http://schemas.openxmlformats.org/officeDocument/2006/relationships/hyperlink" Target="https://www.cftc.mw/2020/12/09/speech-by-the-board-chair-dr-jerry-jana-on-the-commemoration-of-world-competition-day-5th-december-2020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ropakistani.pk/2020/12/04/ccp-to-celebrate-world-competition-day-on-5th-december/" TargetMode="External"/><Relationship Id="rId3" Type="http://schemas.openxmlformats.org/officeDocument/2006/relationships/hyperlink" Target="https://starpress.info/mosadeq-sahebdin-president-de-la-cap-des-pratiques-anticoncurrentielles-dans-le-secteur-prive-de-la-sante-10483/" TargetMode="External"/><Relationship Id="rId7" Type="http://schemas.openxmlformats.org/officeDocument/2006/relationships/hyperlink" Target="https://dailyspokesman.net/live/ccp-marks-world-competition-day-2020-with-the-theme-enhancing-economic-effeciency-of-sme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hyperlink" Target="https://mettisglobal.news/ccp-marks-world-competition-day-2020-with-the-theme-enhancing-economic-efficiency-of-smes" TargetMode="External"/><Relationship Id="rId5" Type="http://schemas.openxmlformats.org/officeDocument/2006/relationships/hyperlink" Target="https://twitter.com/CCP_Pakistan/status/1334834912537546753" TargetMode="External"/><Relationship Id="rId4" Type="http://schemas.openxmlformats.org/officeDocument/2006/relationships/hyperlink" Target="https://www.cc.gov.pk/index.php?option=com_content&amp;view=article&amp;id=600&amp;Itemid=137&amp;lang=en" TargetMode="External"/><Relationship Id="rId9" Type="http://schemas.openxmlformats.org/officeDocument/2006/relationships/hyperlink" Target="https://tacbz.com/2020/12/04/ccp-to-celebrate-world-competition-day-on-5th-december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ion.sc/articles/7109/president-wavel-ramkalawans-world-competition-day-message" TargetMode="External"/><Relationship Id="rId3" Type="http://schemas.openxmlformats.org/officeDocument/2006/relationships/hyperlink" Target="https://profit.pakistantoday.com.pk/2020/12/04/world-competition-day-ccp-vows-to-strengthen-support-small-business/" TargetMode="External"/><Relationship Id="rId7" Type="http://schemas.openxmlformats.org/officeDocument/2006/relationships/hyperlink" Target="http://www.statehouse.gov.sc/news/5024/message-by-president-ramkalawan-on-the-occasion-of-world-competition-day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hyperlink" Target="https://www.facebook.com/PIDS.PH/posts/5448620398496890" TargetMode="External"/><Relationship Id="rId5" Type="http://schemas.openxmlformats.org/officeDocument/2006/relationships/hyperlink" Target="https://www.brecorder.com/news/40037638" TargetMode="External"/><Relationship Id="rId4" Type="http://schemas.openxmlformats.org/officeDocument/2006/relationships/hyperlink" Target="https://www.urdupoint.com/en/business/world-competition-day-2020-set-to-enhancing-1104701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com.co.za/wp-content/uploads/2020/12/COMMISSION-CELEBRATES-WORLD-COMPETITION-DAY-ACCESS-TO-HEALTHCARE-AND-COMPETITION.pdf" TargetMode="External"/><Relationship Id="rId7" Type="http://schemas.openxmlformats.org/officeDocument/2006/relationships/hyperlink" Target="https://allafrica.com/stories/202012080476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hyperlink" Target="https://thepoint.gm/africa/gambia/national-news/gccpc-commemorates-world-competition-day-2020" TargetMode="External"/><Relationship Id="rId5" Type="http://schemas.openxmlformats.org/officeDocument/2006/relationships/hyperlink" Target="https://www.youtube.com/watch?v=hhAk2miK3B4&amp;feature=youtu.be" TargetMode="External"/><Relationship Id="rId4" Type="http://schemas.openxmlformats.org/officeDocument/2006/relationships/hyperlink" Target="https://www.youtube.com/watch?v=4gQDlgrJGF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andtftc.org/wp-content/uploads/2020/12/WCD-Press-Reslease-02.12.2020.pdf" TargetMode="External"/><Relationship Id="rId7" Type="http://schemas.openxmlformats.org/officeDocument/2006/relationships/hyperlink" Target="http://bricscompetition.org/materials/events/access-to-healthcare-and-competition-policy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hyperlink" Target="https://lawprofessors.typepad.com/antitrustprof_blog/2020/12/happy-world-competition-day.html" TargetMode="External"/><Relationship Id="rId5" Type="http://schemas.openxmlformats.org/officeDocument/2006/relationships/hyperlink" Target="https://twitter.com/SerdarDalkir/status/1335206512998961153?s=20" TargetMode="External"/><Relationship Id="rId4" Type="http://schemas.openxmlformats.org/officeDocument/2006/relationships/hyperlink" Target="http://tandtftc.org/wp-content/uploads/2020/12/World-Competition-Day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hyperlink" Target="https://cuts-ccier.org/cuts-sdpi-webinar-on-access-to-healthcare-and-competition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69.png"/><Relationship Id="rId5" Type="http://schemas.microsoft.com/office/2007/relationships/hdphoto" Target="../media/hdphoto1.wdp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70.jpeg"/><Relationship Id="rId4" Type="http://schemas.openxmlformats.org/officeDocument/2006/relationships/hyperlink" Target="http://www.cuts-geneva.org/Event?id=20120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incsoc.net/wp-content/uploads/2018/01/Activities_World_Competition_Day-2017.pdf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hyperlink" Target="https://incsoc.net/pdf/Activities_World_Competition_Day-2018.pdf" TargetMode="External"/><Relationship Id="rId5" Type="http://schemas.openxmlformats.org/officeDocument/2006/relationships/image" Target="../media/image71.jpeg"/><Relationship Id="rId4" Type="http://schemas.openxmlformats.org/officeDocument/2006/relationships/hyperlink" Target="https://incsoc.net/pdf/Activities_World_Competition_Day-2019.pdf" TargetMode="External"/><Relationship Id="rId9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incsoc.net/wp-content/uploads/2018/01/Activities_World_Competition_Day-2014.pdf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hyperlink" Target="https://incsoc.net/wp-content/uploads/2018/01/Activities_World_Competition_Day-2015.pdf" TargetMode="External"/><Relationship Id="rId5" Type="http://schemas.openxmlformats.org/officeDocument/2006/relationships/image" Target="../media/image74.jpeg"/><Relationship Id="rId4" Type="http://schemas.openxmlformats.org/officeDocument/2006/relationships/hyperlink" Target="https://incsoc.net/wp-content/uploads/2018/01/Activities_World_Competition_Day-2016.pdf" TargetMode="External"/><Relationship Id="rId9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incsoc.net/wp-content/uploads/2018/01/Activities_World_Competition_Day-2011.pdf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hyperlink" Target="https://incsoc.net/wp-content/uploads/2018/01/Activities_World_Competition_Day-2012.pdf" TargetMode="External"/><Relationship Id="rId5" Type="http://schemas.openxmlformats.org/officeDocument/2006/relationships/image" Target="../media/image77.jpeg"/><Relationship Id="rId4" Type="http://schemas.openxmlformats.org/officeDocument/2006/relationships/hyperlink" Target="https://incsoc.net/wp-content/uploads/2018/01/Activities_World_Competition_Day-2013.pdf" TargetMode="External"/><Relationship Id="rId9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80.jpeg"/><Relationship Id="rId4" Type="http://schemas.openxmlformats.org/officeDocument/2006/relationships/hyperlink" Target="https://incsoc.net/wp-content/uploads/2018/02/E-Compendium_Interface_between_Competition_and_Intellectual_Property_Rights-WCD_2016.pdf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hyperlink" Target="mailto:ujk@cuts.org" TargetMode="External"/><Relationship Id="rId7" Type="http://schemas.openxmlformats.org/officeDocument/2006/relationships/hyperlink" Target="http://www.facebook.com/WorldCompetitionDay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81.png"/><Relationship Id="rId11" Type="http://schemas.microsoft.com/office/2007/relationships/hdphoto" Target="../media/hdphoto2.wdp"/><Relationship Id="rId5" Type="http://schemas.openxmlformats.org/officeDocument/2006/relationships/hyperlink" Target="https://twitter.com/CUTSCCIER" TargetMode="External"/><Relationship Id="rId10" Type="http://schemas.openxmlformats.org/officeDocument/2006/relationships/image" Target="../media/image83.png"/><Relationship Id="rId4" Type="http://schemas.openxmlformats.org/officeDocument/2006/relationships/hyperlink" Target="mailto:aks@cuts.org" TargetMode="External"/><Relationship Id="rId9" Type="http://schemas.openxmlformats.org/officeDocument/2006/relationships/hyperlink" Target="https://incsoc.net/world-competition-da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7904" y="6492878"/>
            <a:ext cx="864096" cy="365125"/>
          </a:xfrm>
        </p:spPr>
        <p:txBody>
          <a:bodyPr/>
          <a:lstStyle/>
          <a:p>
            <a:fld id="{21D7337F-C307-4F9B-8E00-0E2205FDBD67}" type="slidenum">
              <a:rPr lang="en-US" sz="80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pPr/>
              <a:t>1</a:t>
            </a:fld>
            <a:endParaRPr lang="en-US" sz="800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09414" y="3429000"/>
            <a:ext cx="5256584" cy="244827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31"/>
              <a:gd name="connsiteY0" fmla="*/ 9962 h 10000"/>
              <a:gd name="connsiteX1" fmla="*/ 2031 w 10031"/>
              <a:gd name="connsiteY1" fmla="*/ 0 h 10000"/>
              <a:gd name="connsiteX2" fmla="*/ 10031 w 10031"/>
              <a:gd name="connsiteY2" fmla="*/ 0 h 10000"/>
              <a:gd name="connsiteX3" fmla="*/ 10031 w 10031"/>
              <a:gd name="connsiteY3" fmla="*/ 10000 h 10000"/>
              <a:gd name="connsiteX4" fmla="*/ 31 w 10031"/>
              <a:gd name="connsiteY4" fmla="*/ 10000 h 10000"/>
              <a:gd name="connsiteX5" fmla="*/ 0 w 10031"/>
              <a:gd name="connsiteY5" fmla="*/ 996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1" h="10000">
                <a:moveTo>
                  <a:pt x="0" y="9962"/>
                </a:moveTo>
                <a:lnTo>
                  <a:pt x="2031" y="0"/>
                </a:lnTo>
                <a:lnTo>
                  <a:pt x="10031" y="0"/>
                </a:lnTo>
                <a:lnTo>
                  <a:pt x="10031" y="10000"/>
                </a:lnTo>
                <a:lnTo>
                  <a:pt x="31" y="10000"/>
                </a:lnTo>
                <a:cubicBezTo>
                  <a:pt x="21" y="9987"/>
                  <a:pt x="10" y="9975"/>
                  <a:pt x="0" y="9962"/>
                </a:cubicBezTo>
                <a:close/>
              </a:path>
            </a:pathLst>
          </a:custGeom>
          <a:solidFill>
            <a:srgbClr val="F2B800"/>
          </a:solidFill>
        </p:spPr>
        <p:txBody>
          <a:bodyPr vert="horz" lIns="457200" tIns="0" rIns="91440" bIns="0" rtlCol="0" anchor="ctr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Arno Pro Display" pitchFamily="18" charset="0"/>
                <a:cs typeface="Segoe UI" pitchFamily="34" charset="0"/>
              </a:rPr>
              <a:t>Theme</a:t>
            </a:r>
            <a:endParaRPr lang="en-US" sz="3200" b="1" dirty="0">
              <a:latin typeface="Arno Pro Display" pitchFamily="18" charset="0"/>
              <a:cs typeface="Segoe UI" pitchFamily="34" charset="0"/>
            </a:endParaRPr>
          </a:p>
          <a:p>
            <a:pPr marL="0" lvl="1" algn="ctr">
              <a:spcBef>
                <a:spcPct val="0"/>
              </a:spcBef>
            </a:pPr>
            <a:r>
              <a:rPr lang="en-US" sz="4000" b="1" i="1" dirty="0" smtClean="0">
                <a:latin typeface="Arno Pro Display" pitchFamily="18" charset="0"/>
                <a:cs typeface="Segoe UI" pitchFamily="34" charset="0"/>
              </a:rPr>
              <a:t>Competition  Policy </a:t>
            </a:r>
            <a:br>
              <a:rPr lang="en-US" sz="4000" b="1" i="1" dirty="0" smtClean="0">
                <a:latin typeface="Arno Pro Display" pitchFamily="18" charset="0"/>
                <a:cs typeface="Segoe UI" pitchFamily="34" charset="0"/>
              </a:rPr>
            </a:br>
            <a:r>
              <a:rPr lang="en-US" sz="4000" b="1" i="1" dirty="0" smtClean="0">
                <a:latin typeface="Arno Pro Display" pitchFamily="18" charset="0"/>
                <a:cs typeface="Segoe UI" pitchFamily="34" charset="0"/>
              </a:rPr>
              <a:t>and Access to Healthcare</a:t>
            </a:r>
            <a:endParaRPr lang="en-GB" sz="4000" b="1" i="1" dirty="0">
              <a:latin typeface="Arno Pro Display" pitchFamily="18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823"/>
          <a:stretch/>
        </p:blipFill>
        <p:spPr>
          <a:xfrm>
            <a:off x="1" y="0"/>
            <a:ext cx="9156700" cy="218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56373"/>
            <a:ext cx="3657894" cy="43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0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</a:t>
            </a:r>
            <a:r>
              <a:rPr lang="en-IN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Countries... </a:t>
            </a:r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82417" y="5758943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Antimonopoly Office of the Slovak Republic, Slovakia</a:t>
            </a:r>
          </a:p>
        </p:txBody>
      </p:sp>
      <p:pic>
        <p:nvPicPr>
          <p:cNvPr id="29" name="Picture 2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0" y="5585207"/>
            <a:ext cx="713234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03197" y="4894847"/>
            <a:ext cx="8275323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Fair Trading Commission, </a:t>
            </a: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Seychelles</a:t>
            </a: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1" name="Picture 2" descr="C:\Users\AKS\Desktop\Seychel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0" y="4721111"/>
            <a:ext cx="73895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593330" y="4030751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General Authority for Competition, Saudi Arabia</a:t>
            </a: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" y="3857015"/>
            <a:ext cx="69877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Rectangle 34"/>
          <p:cNvSpPr/>
          <p:nvPr/>
        </p:nvSpPr>
        <p:spPr bwMode="auto">
          <a:xfrm>
            <a:off x="593330" y="3166655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Federal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Antimonopoly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Service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Russia</a:t>
            </a:r>
            <a:endParaRPr lang="es-E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1962" r="1132" b="1962"/>
          <a:stretch>
            <a:fillRect/>
          </a:stretch>
        </p:blipFill>
        <p:spPr bwMode="auto">
          <a:xfrm>
            <a:off x="236718" y="2992919"/>
            <a:ext cx="713230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593330" y="2304575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Philippines adopted 5th December as a National Competition Day</a:t>
            </a:r>
          </a:p>
        </p:txBody>
      </p:sp>
      <p:pic>
        <p:nvPicPr>
          <p:cNvPr id="38" name="Picture 3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8" y="2132856"/>
            <a:ext cx="713230" cy="709199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3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</a:t>
            </a:r>
            <a:r>
              <a:rPr lang="en-IN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Countries... </a:t>
            </a:r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3198" y="5769824"/>
            <a:ext cx="8275322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Swedish </a:t>
            </a: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</a:t>
            </a: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Authority (KONKURRENSVERKET) Sweden</a:t>
            </a:r>
          </a:p>
        </p:txBody>
      </p:sp>
      <p:pic>
        <p:nvPicPr>
          <p:cNvPr id="25" name="Picture 1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96088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93558" y="4901003"/>
            <a:ext cx="8275323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Eswatini</a:t>
            </a: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Competition </a:t>
            </a: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Commission, Swaziland</a:t>
            </a: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7" name="Picture 2" descr="C:\Users\AKS\Desktop\Swazil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6" y="4730280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93561" y="3172400"/>
            <a:ext cx="8275321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Tribunal, South Africa</a:t>
            </a:r>
          </a:p>
        </p:txBody>
      </p:sp>
      <p:pic>
        <p:nvPicPr>
          <p:cNvPr id="29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7" y="2998664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93559" y="4041632"/>
            <a:ext cx="8275323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Consumer Affairs Authority, Sri Lanka</a:t>
            </a: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1" name="Picture 3" descr="C:\Users\AKS\Desktop\Sri Lan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6" y="3864472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603200" y="2306592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Spanish Competition Authority (CNC), Spain</a:t>
            </a:r>
          </a:p>
        </p:txBody>
      </p:sp>
      <p:pic>
        <p:nvPicPr>
          <p:cNvPr id="33" name="Picture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7" y="2132856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0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</a:t>
            </a:r>
            <a:r>
              <a:rPr lang="en-IN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Countries... </a:t>
            </a:r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0" y="5766366"/>
            <a:ext cx="8274972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Antimonopoly Committee of Ukraine</a:t>
            </a:r>
          </a:p>
        </p:txBody>
      </p:sp>
      <p:pic>
        <p:nvPicPr>
          <p:cNvPr id="27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9240"/>
            <a:ext cx="720080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03196" y="4903750"/>
            <a:ext cx="8275324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Office of Fair Trading</a:t>
            </a: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, United Kingdom</a:t>
            </a:r>
          </a:p>
        </p:txBody>
      </p:sp>
      <p:pic>
        <p:nvPicPr>
          <p:cNvPr id="29" name="Picture 2" descr="C:\Users\AKS\Desktop\UK Fla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4725144"/>
            <a:ext cx="713929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03196" y="3170688"/>
            <a:ext cx="8275324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Fair Competition Commission, Tanzania</a:t>
            </a:r>
          </a:p>
        </p:txBody>
      </p:sp>
      <p:pic>
        <p:nvPicPr>
          <p:cNvPr id="31" name="Picture 1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03197" y="2306592"/>
            <a:ext cx="8275323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Swiss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</a:t>
            </a:r>
            <a:r>
              <a:rPr lang="es-E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(COMCO)</a:t>
            </a:r>
            <a:endParaRPr lang="es-E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03196" y="4034784"/>
            <a:ext cx="8275323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Trinidad and Tobago Fair Trading Commission</a:t>
            </a:r>
            <a:endParaRPr lang="es-E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194" name="Picture 2" descr="C:\Users\AKS\Desktop\Trinidad and Toba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1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</a:t>
            </a:r>
            <a:r>
              <a:rPr lang="en-IN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Countries... </a:t>
            </a:r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1559" y="4051709"/>
            <a:ext cx="8274973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and Tariff Commission, Zimbabwe</a:t>
            </a:r>
          </a:p>
        </p:txBody>
      </p:sp>
      <p:pic>
        <p:nvPicPr>
          <p:cNvPr id="13" name="Picture 2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2554" r="1320" b="2554"/>
          <a:stretch>
            <a:fillRect/>
          </a:stretch>
        </p:blipFill>
        <p:spPr bwMode="auto">
          <a:xfrm>
            <a:off x="250824" y="3867896"/>
            <a:ext cx="720776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611212" y="3202386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and Consumer Protection Commission, Zambia</a:t>
            </a:r>
          </a:p>
        </p:txBody>
      </p:sp>
      <p:pic>
        <p:nvPicPr>
          <p:cNvPr id="16" name="Picture 2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010648"/>
            <a:ext cx="720776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611559" y="2306592"/>
            <a:ext cx="8274973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Vietnam Competition Authority, Vietnam</a:t>
            </a:r>
          </a:p>
        </p:txBody>
      </p:sp>
      <p:pic>
        <p:nvPicPr>
          <p:cNvPr id="18" name="Picture 2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132856"/>
            <a:ext cx="720776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62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683568" y="3568499"/>
            <a:ext cx="360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Fair Trading </a:t>
            </a:r>
            <a:r>
              <a:rPr lang="en-GB" sz="1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Commission, </a:t>
            </a:r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Seychelles</a:t>
            </a: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683568" y="5858688"/>
            <a:ext cx="360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Tomasz </a:t>
            </a:r>
            <a:r>
              <a:rPr lang="en-GB" sz="1400" b="1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Chróstny</a:t>
            </a:r>
            <a:endParaRPr lang="en-GB" sz="14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Office of Competition and Consumer </a:t>
            </a:r>
            <a:r>
              <a:rPr lang="en-US" sz="1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Protection, Poland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5076056" y="3568499"/>
            <a:ext cx="33123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Authority of Albania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5293760" y="5910952"/>
            <a:ext cx="28066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Šarūnas</a:t>
            </a:r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Keserauskas</a:t>
            </a:r>
            <a:endParaRPr lang="en-US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Council Lithuania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C:\Users\AKS\Desktop\Photos for WCD PPT\FTC Seychell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8" y="1884180"/>
            <a:ext cx="2985807" cy="16561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KS\Desktop\Photos for WCD PPT\Comp. Council, Lithuani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60" y="4116428"/>
            <a:ext cx="2806632" cy="17084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KS\Desktop\Photos for WCD PPT\Polan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8" y="4116428"/>
            <a:ext cx="2985808" cy="170844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KS\Desktop\Photos for WCD PPT\Albani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60" y="1884180"/>
            <a:ext cx="2806632" cy="168128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93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1030358" y="3481844"/>
            <a:ext cx="2985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Boniface </a:t>
            </a:r>
            <a:r>
              <a:rPr lang="en-GB" sz="1400" b="1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Makongo</a:t>
            </a:r>
            <a:endParaRPr lang="en-GB" sz="14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Authority of Kenya</a:t>
            </a:r>
          </a:p>
        </p:txBody>
      </p: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5292080" y="3481264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Adano</a:t>
            </a:r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Wario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 eaLnBrk="1" hangingPunct="1"/>
            <a:r>
              <a:rPr lang="en-GB" sz="1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</a:t>
            </a:r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Authority of Kenya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755576" y="5858108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The Trinidad and Tobago Fair Trading Commission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4932040" y="5857528"/>
            <a:ext cx="3744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Deutsche Gesellschaft für Internationale Zusammenarbeit (GIZ)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2" name="Picture 2" descr="C:\Users\AKS\Desktop\Photos for WCD PPT\TTFT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58" y="4220508"/>
            <a:ext cx="2985808" cy="1637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KS\Desktop\Photos for WCD PPT\GIZ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0508"/>
            <a:ext cx="2985808" cy="16376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KS\Desktop\Photos for WCD PPT\Kenya 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57" y="1844243"/>
            <a:ext cx="2985809" cy="163702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KS\Desktop\Photos for WCD PPT\Kenya 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243"/>
            <a:ext cx="2880320" cy="163702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11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1030358" y="3482425"/>
            <a:ext cx="2985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Allan </a:t>
            </a:r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Fels</a:t>
            </a:r>
            <a:endParaRPr lang="en-US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Former Chairperson, ACCC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5292080" y="3481845"/>
            <a:ext cx="2985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David J. Gerber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Chicago-Kent College of Law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030358" y="5858689"/>
            <a:ext cx="2985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Geeta</a:t>
            </a:r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Gouri</a:t>
            </a:r>
            <a:endParaRPr lang="en-US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Former Member, CCI, India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5292080" y="5858109"/>
            <a:ext cx="2985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Taimoon</a:t>
            </a:r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Stewart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University of West Indies</a:t>
            </a:r>
          </a:p>
        </p:txBody>
      </p:sp>
      <p:pic>
        <p:nvPicPr>
          <p:cNvPr id="12" name="Picture 4" descr="C:\Users\AKS\Desktop\Photos for WCD PPT\Allan Fel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9284" r="15837"/>
          <a:stretch/>
        </p:blipFill>
        <p:spPr bwMode="auto">
          <a:xfrm>
            <a:off x="1030359" y="1844824"/>
            <a:ext cx="2985807" cy="163702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KS\Desktop\Photos for WCD PPT\Gerb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2985808" cy="16376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KS\Desktop\Photos for WCD PPT\Geet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58" y="4221089"/>
            <a:ext cx="2985807" cy="16370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KS\Desktop\Photos for WCD PPT\Taimoon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/>
          <a:stretch/>
        </p:blipFill>
        <p:spPr bwMode="auto">
          <a:xfrm>
            <a:off x="5292080" y="4221089"/>
            <a:ext cx="2985808" cy="16370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9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5292080" y="3520172"/>
            <a:ext cx="2985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Kasturi</a:t>
            </a:r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Moodaliyar</a:t>
            </a:r>
            <a:endParaRPr lang="en-US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University of Witwatersrand</a:t>
            </a: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043608" y="3501008"/>
            <a:ext cx="2985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Arul George </a:t>
            </a:r>
            <a:r>
              <a:rPr lang="en-US" sz="14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Scaria</a:t>
            </a:r>
            <a:endParaRPr lang="en-US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National Law University Delhi</a:t>
            </a:r>
          </a:p>
        </p:txBody>
      </p:sp>
      <p:pic>
        <p:nvPicPr>
          <p:cNvPr id="12" name="Picture 4" descr="C:\Users\AKS\Desktop\Photos for WCD PPT\Aru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44824"/>
            <a:ext cx="2985809" cy="165560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KS\Desktop\Photos for WCD PPT\Kastur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844824"/>
            <a:ext cx="2985809" cy="163644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26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46838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</a:t>
            </a:r>
            <a:r>
              <a:rPr lang="en-GB" sz="235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9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576057"/>
              </p:ext>
            </p:extLst>
          </p:nvPr>
        </p:nvGraphicFramePr>
        <p:xfrm>
          <a:off x="164868" y="1772817"/>
          <a:ext cx="8814264" cy="460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1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3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19" marB="45719" anchor="ctr">
                    <a:solidFill>
                      <a:srgbClr val="F2B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19" marB="45719" anchor="ctr">
                    <a:solidFill>
                      <a:srgbClr val="F2B8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8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Access to Healthcare and Competition Policy - 4 December 2020 (online event)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The European Business Council of Africa, December 03, 2020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Belgium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3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Competition and Consumer Authority celebrates World Competition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CCA Press Release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Botswana Guardian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Botswana</a:t>
                      </a:r>
                      <a:endParaRPr lang="en-IN" sz="16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3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World Competition Day highlights the significance of the fair competition for the economies of countries all around the world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Office for the Protection of Competition, Press Release, December 05, 2020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Czech Republic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9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46838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</a:t>
            </a:r>
            <a:r>
              <a:rPr lang="en-GB" sz="235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357348"/>
              </p:ext>
            </p:extLst>
          </p:nvPr>
        </p:nvGraphicFramePr>
        <p:xfrm>
          <a:off x="179512" y="1772817"/>
          <a:ext cx="8784976" cy="460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17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9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World Competition</a:t>
                      </a:r>
                      <a:r>
                        <a:rPr lang="en-IN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 day, 5th December</a:t>
                      </a:r>
                      <a:endParaRPr lang="en-IN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Info-graphic, </a:t>
                      </a:r>
                      <a:r>
                        <a:rPr lang="en-IN" sz="1600" kern="1200" baseline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Superintendency</a:t>
                      </a:r>
                      <a:r>
                        <a:rPr lang="en-IN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of Competition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El Salvador</a:t>
                      </a:r>
                      <a:endParaRPr lang="en-IN" sz="1600" b="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7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CUTS International releases tool kit on ''competition and access to healthcare'‘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04,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Outlook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Yahoo News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Devdiscourse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As Covid-19 Continues, CUTS’ World Competition Day Celebrations Raises Questions on whether strong IPR has helped Innovation or Not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APN News, December 05,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Has WTO TRIPS Agreement of IPR promoted global innovation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The Economic Times, December 05, 2020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India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033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840"/>
            <a:ext cx="9144000" cy="3905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81200"/>
            <a:ext cx="7344816" cy="39268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99592" y="5877272"/>
            <a:ext cx="7344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Pradeep S Mehta</a:t>
            </a:r>
          </a:p>
          <a:p>
            <a:pPr algn="ctr" eaLnBrk="1" hangingPunct="1"/>
            <a:r>
              <a:rPr lang="en-GB" sz="20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Secretary General, CUTS International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0" y="12923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Why World Competition Day?</a:t>
            </a:r>
          </a:p>
        </p:txBody>
      </p:sp>
    </p:spTree>
    <p:extLst>
      <p:ext uri="{BB962C8B-B14F-4D97-AF65-F5344CB8AC3E}">
        <p14:creationId xmlns:p14="http://schemas.microsoft.com/office/powerpoint/2010/main" val="15087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46838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</a:t>
            </a:r>
            <a:r>
              <a:rPr lang="en-GB" sz="235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748200"/>
              </p:ext>
            </p:extLst>
          </p:nvPr>
        </p:nvGraphicFramePr>
        <p:xfrm>
          <a:off x="179512" y="1792634"/>
          <a:ext cx="8784976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8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We need a 2nd Declaration on WTO TRIPs and Public Health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17,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PNI News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APN News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The Economic Times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Outlook India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Devdiscourse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PharmaBiz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9"/>
                        </a:rPr>
                        <a:t>Consumer Protection under the Competition Law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By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Surendra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U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Kanstiya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India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815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Enhancing access to healthcare through competition enforcement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03,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0"/>
                        </a:rPr>
                        <a:t>The Star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1"/>
                        </a:rPr>
                        <a:t>Twitter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2"/>
                        </a:rPr>
                        <a:t>Competition rules remove barriers to good healthcare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Business Daily, December 07, 2020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Kenya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02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46838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</a:t>
            </a:r>
            <a:r>
              <a:rPr lang="en-GB" sz="235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036239"/>
              </p:ext>
            </p:extLst>
          </p:nvPr>
        </p:nvGraphicFramePr>
        <p:xfrm>
          <a:off x="179512" y="1792633"/>
          <a:ext cx="8784976" cy="460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2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KP and PMB celebrate World Competition Day with a discussion on the most useless obstacles in procurement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KP Press Release, December 04, 2020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Latvia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Pasaulinė konkurencijos diena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 (World Competition Day)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Facebook (Competition Council of the Republic of Lithuania)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2020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Lithuania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Message from the Director &amp; CEO of the COMESA Competition Commission, on the commemoration of World Competition Day, 2020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Press Release December 05,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Commemoration of World Competition Day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CFTC Press Release, December 03,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Malawi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96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68759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</a:t>
            </a:r>
            <a:r>
              <a:rPr lang="en-GB" sz="235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100697"/>
              </p:ext>
            </p:extLst>
          </p:nvPr>
        </p:nvGraphicFramePr>
        <p:xfrm>
          <a:off x="155780" y="1830008"/>
          <a:ext cx="8808708" cy="462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5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3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68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9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World Competition Day 5 December 2020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Times TV, December 05,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Speech by the Board Chair Dr. Jerry Jana on the commemoration of World Competition Day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CFTC Blog, December 09, 2020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Malawi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26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CUTS International Celebrates the World Competition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The Competition Commission, December 03,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Press Release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Facebook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The CAP In Favor Of A Regressive Mark-Up For Drugs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Consom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Acteur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December 04, 2020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Mauritius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7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</a:t>
            </a:r>
            <a:r>
              <a:rPr lang="en-GB" sz="235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079016"/>
              </p:ext>
            </p:extLst>
          </p:nvPr>
        </p:nvGraphicFramePr>
        <p:xfrm>
          <a:off x="143508" y="1844824"/>
          <a:ext cx="8820980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5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54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71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2B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2B8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Mosadeq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Sahebdin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, President of the CAP: "Anti-competitive practices in the private health sector“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Star, December 17, 2020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Mauritius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19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CCP marks the World Competition Day 2020 with the theme “Enhancing Economic Efficiency of SMEs”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04,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Press Release, CCP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Twitter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MG Link News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Daily Spokesman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CCP to Celebrate World Competition Day on 5th December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04,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Pro Pakistani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9"/>
                        </a:rPr>
                        <a:t>Tech &amp; Biz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Pakistan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54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</a:t>
            </a:r>
            <a:r>
              <a:rPr lang="en-GB" sz="235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918072"/>
              </p:ext>
            </p:extLst>
          </p:nvPr>
        </p:nvGraphicFramePr>
        <p:xfrm>
          <a:off x="143508" y="1828011"/>
          <a:ext cx="8856984" cy="4542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6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0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52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3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‘World Competition Day’: CCP vows to strengthen, support small business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PT Profit, December 04,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World Competition Day, 2020 Set To “Enhancing Economic Efficiency Of SMEs”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Urdu Point, December 04,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CCP to mark 'World Competition Day' today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Business Recorder, December 05, 2020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Pakistan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76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PIDS supports the 2020 celebration of the World Competition Day this Dec. 5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Facebook, December 05, 2020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Philippines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7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Message by President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Ramkalawan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on the Occasion of World Competition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04,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State House Press Release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Seychelles Nation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Seychelles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744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</a:t>
            </a:r>
            <a:r>
              <a:rPr lang="en-GB" sz="235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580003"/>
              </p:ext>
            </p:extLst>
          </p:nvPr>
        </p:nvGraphicFramePr>
        <p:xfrm>
          <a:off x="156940" y="1844824"/>
          <a:ext cx="8830121" cy="453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3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67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62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4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Commission celebrates World Competition Day: Access to Healthcare and Competition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Press Release, December 04,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World Competition Day: Policy and access to healthcare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eNCA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December 05, 2020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South Africa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1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The United Nations set of principles on competition (The UN Set)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UNCTADOnline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October 21, 2020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Switzerland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</a:tr>
              <a:tr h="1264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GCCPC commemorates world competition day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07,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The Point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All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 Africa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The Gambia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915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</a:t>
            </a:r>
            <a:r>
              <a:rPr lang="en-GB" sz="235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world…2020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541990"/>
              </p:ext>
            </p:extLst>
          </p:nvPr>
        </p:nvGraphicFramePr>
        <p:xfrm>
          <a:off x="143508" y="1844824"/>
          <a:ext cx="8856985" cy="4462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6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0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4" marB="45724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5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Message from the Chairman of the TTFTC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TTFTC Press Release, December 05,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Message from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Honourable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 Minister of Trade and Industry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TTFTC Press Release, December 05, 2020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Trinidad and Tobago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04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Happy World Competition Day! -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Dr.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Serdar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Dalkir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Twitter, December 05,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Happy World Competition Day - Prof. Daniel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Sokol</a:t>
                      </a:r>
                      <a:endParaRPr lang="en-IN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Antitrust &amp; Competition Policy Blog, December 05, 2020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USA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</a:tr>
              <a:tr h="1049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Access to Healthcare and Competition Policy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BRICS Competition Innovation Law &amp; Policy – Joint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Research Platform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04, 2020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dirty="0" smtClean="0">
                        <a:effectLst/>
                        <a:latin typeface="Vijaya" pitchFamily="34" charset="0"/>
                        <a:ea typeface="Calibri"/>
                        <a:cs typeface="Vijay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01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235646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pic>
        <p:nvPicPr>
          <p:cNvPr id="2050" name="Picture 2" descr="D:\AKS\AKSHAY\CCIER\EVENTS\Scheduled\SDPI_SDC Webinar_16-12-2020\Group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969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-1" y="5746030"/>
            <a:ext cx="9144001" cy="923330"/>
          </a:xfrm>
          <a:prstGeom prst="rect">
            <a:avLst/>
          </a:prstGeom>
          <a:solidFill>
            <a:srgbClr val="FFDBB7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57200" rIns="457200">
            <a:spAutoFit/>
          </a:bodyPr>
          <a:lstStyle/>
          <a:p>
            <a:pPr algn="just">
              <a:defRPr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CUTS International and the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Sustainable Development Policy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Institute co-hosted a webinar on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“Access to Healthcare and Competition Policy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” on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16th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December. Webinar details can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be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accessed </a:t>
            </a:r>
            <a:r>
              <a:rPr lang="en-US" dirty="0" smtClean="0">
                <a:latin typeface="Segoe UI" pitchFamily="34" charset="0"/>
                <a:cs typeface="Segoe UI" pitchFamily="34" charset="0"/>
                <a:hlinkClick r:id="rId4"/>
              </a:rPr>
              <a:t>here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.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0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223754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9512" y="4904000"/>
            <a:ext cx="4320000" cy="1477328"/>
          </a:xfrm>
          <a:prstGeom prst="rect">
            <a:avLst/>
          </a:prstGeom>
          <a:solidFill>
            <a:srgbClr val="FFDBB7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Segoe UI" pitchFamily="34" charset="0"/>
                <a:cs typeface="Segoe UI" pitchFamily="34" charset="0"/>
              </a:rPr>
              <a:t>Gambia Competition and Consumer Protection Commission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organised a Press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Conference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to commemorate WCD on the theme “Competition Policy and Access to Healthcare”. 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716016" y="4904000"/>
            <a:ext cx="4248472" cy="1477328"/>
          </a:xfrm>
          <a:prstGeom prst="rect">
            <a:avLst/>
          </a:prstGeom>
          <a:solidFill>
            <a:srgbClr val="FFDBB7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On 4th December, Competition Council of Latvia,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in cooperation with the Procurement Monitoring Bureau, held a discussion "Contact Point: Competition" on the topic of public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procurement.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C:\Users\AKS\Desktop\WCD 2020 Photos\GCCPC WCD Press conference High ta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72816"/>
            <a:ext cx="4320000" cy="30414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scussion of the representatives of the Competition Council and the Procurement Monitoring Burea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b="17427"/>
          <a:stretch/>
        </p:blipFill>
        <p:spPr bwMode="auto">
          <a:xfrm>
            <a:off x="4716015" y="1772816"/>
            <a:ext cx="4248473" cy="30414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223754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0" y="5589240"/>
            <a:ext cx="9144000" cy="923330"/>
          </a:xfrm>
          <a:prstGeom prst="rect">
            <a:avLst/>
          </a:prstGeom>
          <a:solidFill>
            <a:srgbClr val="FFDBB7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57200" rIns="457200">
            <a:spAutoFit/>
          </a:bodyPr>
          <a:lstStyle/>
          <a:p>
            <a:pPr algn="just">
              <a:defRPr/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CUTS International and CUTS Institute for Regulation &amp; Competition organised a webinar on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“Access to Healthcare and Competition Policy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” on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4th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December. Webinar details can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be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accessed </a:t>
            </a:r>
            <a:r>
              <a:rPr lang="en-US" dirty="0" smtClean="0">
                <a:latin typeface="Segoe UI" pitchFamily="34" charset="0"/>
                <a:cs typeface="Segoe UI" pitchFamily="34" charset="0"/>
                <a:hlinkClick r:id="rId4"/>
              </a:rPr>
              <a:t>here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.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" name="Picture 2" descr="C:\Users\AKS\Downloads\Group-Zo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85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Themes… since 2010</a:t>
            </a:r>
            <a:endParaRPr lang="en-IN" sz="3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0738" y="1844824"/>
            <a:ext cx="837993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08150" lvl="1" indent="-1708150" eaLnBrk="1" hangingPunct="1"/>
            <a:r>
              <a:rPr lang="en-IN" dirty="0">
                <a:latin typeface="Segoe UI" pitchFamily="34" charset="0"/>
                <a:cs typeface="Segoe UI" pitchFamily="34" charset="0"/>
              </a:rPr>
              <a:t>2010	International Air-transport Cartels and its Impact on Developing Countries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942" y="2555468"/>
            <a:ext cx="8379931" cy="36933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defTabSz="622300">
              <a:spcAft>
                <a:spcPts val="0"/>
              </a:spcAft>
              <a:defRPr/>
            </a:pPr>
            <a:r>
              <a:rPr lang="en-IN" dirty="0">
                <a:latin typeface="Segoe UI" pitchFamily="34" charset="0"/>
                <a:cs typeface="Segoe UI" pitchFamily="34" charset="0"/>
              </a:rPr>
              <a:t>2011		</a:t>
            </a:r>
            <a:r>
              <a:rPr lang="en-IN" dirty="0" smtClean="0">
                <a:latin typeface="Segoe UI" pitchFamily="34" charset="0"/>
                <a:cs typeface="Segoe UI" pitchFamily="34" charset="0"/>
              </a:rPr>
              <a:t>       Cartels </a:t>
            </a:r>
            <a:r>
              <a:rPr lang="en-IN" dirty="0">
                <a:latin typeface="Segoe UI" pitchFamily="34" charset="0"/>
                <a:cs typeface="Segoe UI" pitchFamily="34" charset="0"/>
              </a:rPr>
              <a:t>and their Harmful Effects on Consumers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363147" y="2989113"/>
            <a:ext cx="837992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>
                <a:latin typeface="Segoe UI" pitchFamily="34" charset="0"/>
                <a:cs typeface="Segoe UI" pitchFamily="34" charset="0"/>
              </a:rPr>
              <a:t>2012 &amp;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2013      Adverse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Impact of Cartels on the Poor </a:t>
            </a:r>
          </a:p>
        </p:txBody>
      </p:sp>
      <p:sp>
        <p:nvSpPr>
          <p:cNvPr id="19" name="TextBox 48"/>
          <p:cNvSpPr txBox="1">
            <a:spLocks noChangeArrowheads="1"/>
          </p:cNvSpPr>
          <p:nvPr/>
        </p:nvSpPr>
        <p:spPr bwMode="auto">
          <a:xfrm>
            <a:off x="368536" y="3422758"/>
            <a:ext cx="8379928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>
              <a:spcBef>
                <a:spcPts val="600"/>
              </a:spcBef>
              <a:spcAft>
                <a:spcPct val="15000"/>
              </a:spcAft>
            </a:pPr>
            <a:r>
              <a:rPr lang="en-US" dirty="0">
                <a:latin typeface="Segoe UI" pitchFamily="34" charset="0"/>
                <a:cs typeface="Segoe UI" pitchFamily="34" charset="0"/>
              </a:rPr>
              <a:t>2014 &amp;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2015      Competition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Issues in Public Procurement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359535" y="3856403"/>
            <a:ext cx="838892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>
                <a:latin typeface="Segoe UI" pitchFamily="34" charset="0"/>
                <a:cs typeface="Segoe UI" pitchFamily="34" charset="0"/>
              </a:rPr>
              <a:t>2016		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       Linkages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between Competition and Intellectual Property</a:t>
            </a: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364349" y="4290048"/>
            <a:ext cx="8382761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 smtClean="0">
                <a:latin typeface="Segoe UI" pitchFamily="34" charset="0"/>
                <a:cs typeface="Segoe UI" pitchFamily="34" charset="0"/>
              </a:rPr>
              <a:t>2017		       Re-imagining Competition Policy and Law in the Era of       		                 Disruption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TextBox 44"/>
          <p:cNvSpPr txBox="1">
            <a:spLocks noChangeArrowheads="1"/>
          </p:cNvSpPr>
          <p:nvPr/>
        </p:nvSpPr>
        <p:spPr bwMode="auto">
          <a:xfrm>
            <a:off x="359535" y="5000692"/>
            <a:ext cx="837992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>
                <a:latin typeface="Segoe UI" pitchFamily="34" charset="0"/>
                <a:cs typeface="Segoe UI" pitchFamily="34" charset="0"/>
              </a:rPr>
              <a:t>2018		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       Digital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Economy, Innovation and Competition</a:t>
            </a: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359536" y="5434337"/>
            <a:ext cx="8379928" cy="36933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 smtClean="0">
                <a:latin typeface="Segoe UI" pitchFamily="34" charset="0"/>
                <a:cs typeface="Segoe UI" pitchFamily="34" charset="0"/>
              </a:rPr>
              <a:t>2019		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      Ensuring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Effective Competition in an Increasingly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Online World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359534" y="5867980"/>
            <a:ext cx="83827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dirty="0" smtClean="0">
                <a:latin typeface="Segoe UI" pitchFamily="34" charset="0"/>
                <a:cs typeface="Segoe UI" pitchFamily="34" charset="0"/>
              </a:rPr>
              <a:t>2020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		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       Competition Policy and Access to Healthcare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07704" y="1844824"/>
            <a:ext cx="0" cy="4392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21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  <a:endParaRPr lang="en-IN" sz="25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C:\Users\AKS\Desktop\Com 201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9914"/>
            <a:ext cx="3168352" cy="18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S\Desktop\Com 201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168352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KS\Desktop\Com 201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2" y="4581128"/>
            <a:ext cx="3164904" cy="18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7634" y="2335421"/>
            <a:ext cx="86804" cy="1008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46268" y="3659896"/>
            <a:ext cx="86804" cy="1008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81754" y="5042920"/>
            <a:ext cx="86804" cy="1008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8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  <a:endParaRPr lang="en-IN" sz="25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9" name="Picture 5" descr="C:\Users\AKS\Desktop\Com 201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2" y="1889914"/>
            <a:ext cx="3164903" cy="18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KS\Desktop\Com 201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168352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KS\Desktop\Com 201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2" y="4581128"/>
            <a:ext cx="3164903" cy="189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7634" y="2335421"/>
            <a:ext cx="86804" cy="1008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47450" y="3667368"/>
            <a:ext cx="86804" cy="1008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81754" y="5043272"/>
            <a:ext cx="86804" cy="1008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51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  <a:endParaRPr lang="en-IN" sz="25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32" name="Picture 8" descr="C:\Users\AKS\Desktop\Com 201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2" y="1889914"/>
            <a:ext cx="3164903" cy="18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KS\Desktop\Com 201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86058"/>
            <a:ext cx="3168352" cy="18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KS\Desktop\Com 201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1" y="4581128"/>
            <a:ext cx="3164904" cy="189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7634" y="2335421"/>
            <a:ext cx="86804" cy="1008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47450" y="3667368"/>
            <a:ext cx="86804" cy="1008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81754" y="5043272"/>
            <a:ext cx="86804" cy="1008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5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  <a:endParaRPr lang="en-IN" sz="25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4008" y="2852936"/>
            <a:ext cx="91440" cy="2880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KS\Desktop\Sp. Comp. 201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36" y="2132857"/>
            <a:ext cx="3303880" cy="42484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689156"/>
            <a:ext cx="4183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Special Edition consists of selected articles written by renowned experts…</a:t>
            </a:r>
            <a:endParaRPr lang="en-US" sz="2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4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39206" y="1728234"/>
            <a:ext cx="5265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8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Thank You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3020237"/>
            <a:ext cx="9158068" cy="1052513"/>
          </a:xfrm>
          <a:prstGeom prst="rect">
            <a:avLst/>
          </a:prstGeom>
          <a:solidFill>
            <a:srgbClr val="FFFFC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719138" algn="l"/>
              </a:tabLst>
              <a:defRPr/>
            </a:pPr>
            <a:r>
              <a:rPr lang="en-IN" sz="24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REQUEST FOR SUGGESTIONS: THEME FOR </a:t>
            </a:r>
            <a:r>
              <a:rPr lang="en-IN" sz="2400" b="1" dirty="0" smtClean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2021</a:t>
            </a:r>
            <a:endParaRPr lang="en-IN" sz="2400" b="1" dirty="0">
              <a:solidFill>
                <a:sysClr val="windowText" lastClr="000000"/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tabLst>
                <a:tab pos="719138" algn="l"/>
              </a:tabLst>
              <a:defRPr/>
            </a:pPr>
            <a:r>
              <a:rPr lang="en-US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Suggestions  are welcome for the next year’s theme (i.e. 5</a:t>
            </a:r>
            <a:r>
              <a:rPr lang="en-US" b="1" baseline="30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December </a:t>
            </a:r>
            <a:r>
              <a:rPr lang="en-US" b="1" dirty="0" smtClean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2021)</a:t>
            </a:r>
            <a:endParaRPr lang="en-GB" dirty="0">
              <a:solidFill>
                <a:sysClr val="windowText" lastClr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7524" y="4320521"/>
            <a:ext cx="8568952" cy="864096"/>
          </a:xfrm>
          <a:prstGeom prst="rect">
            <a:avLst/>
          </a:prstGeom>
          <a:solidFill>
            <a:srgbClr val="FFDBB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712788" algn="l"/>
              </a:tabLst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For further information &amp; suggestions, please </a:t>
            </a:r>
            <a:r>
              <a:rPr lang="en-US" sz="2000" b="1" dirty="0" smtClean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contact:</a:t>
            </a:r>
          </a:p>
          <a:p>
            <a:pPr algn="ctr">
              <a:tabLst>
                <a:tab pos="712788" algn="l"/>
              </a:tabLst>
              <a:defRPr/>
            </a:pPr>
            <a:r>
              <a:rPr lang="en-US" sz="2000" dirty="0" err="1" smtClean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Ujjwal</a:t>
            </a:r>
            <a:r>
              <a:rPr lang="en-US" sz="2000" dirty="0" smtClean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Kumar, </a:t>
            </a:r>
            <a:r>
              <a:rPr lang="en-US" sz="2000" dirty="0" smtClean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  <a:hlinkClick r:id="rId3"/>
              </a:rPr>
              <a:t>ujk@cuts.org</a:t>
            </a:r>
            <a:r>
              <a:rPr lang="en-US" sz="2000" dirty="0" smtClean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 | 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Akshay</a:t>
            </a:r>
            <a:r>
              <a:rPr lang="en-US" sz="2000" dirty="0" smtClean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Sharma, </a:t>
            </a:r>
            <a:r>
              <a:rPr lang="en-US" sz="2000" dirty="0" smtClean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  <a:hlinkClick r:id="rId4"/>
              </a:rPr>
              <a:t>aks@cuts.org</a:t>
            </a:r>
            <a:endParaRPr lang="en-US" sz="2000" dirty="0">
              <a:solidFill>
                <a:sysClr val="windowText" lastClr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44656"/>
            <a:ext cx="548640" cy="548640"/>
          </a:xfrm>
          <a:prstGeom prst="rect">
            <a:avLst/>
          </a:prstGeom>
        </p:spPr>
      </p:pic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72" y="5544656"/>
            <a:ext cx="548640" cy="548640"/>
          </a:xfrm>
          <a:prstGeom prst="rect">
            <a:avLst/>
          </a:prstGeom>
        </p:spPr>
      </p:pic>
      <p:pic>
        <p:nvPicPr>
          <p:cNvPr id="4" name="Picture 3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544656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12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611560" y="3171874"/>
            <a:ext cx="827659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Albanian Competition Authority, Albania</a:t>
            </a: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</a:t>
            </a:r>
            <a:r>
              <a:rPr lang="en-IN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Countries... </a:t>
            </a:r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</a:t>
            </a:r>
            <a:r>
              <a:rPr lang="en-IN" sz="1600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expressed support towards </a:t>
            </a:r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 formal adoption of the Day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11560" y="3961973"/>
            <a:ext cx="8276590" cy="516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State Commission for the Protection of Economic Competition of Armenia</a:t>
            </a:r>
            <a:endParaRPr lang="en-IN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4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9" y="3863422"/>
            <a:ext cx="712016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612222" y="4902438"/>
            <a:ext cx="8275928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Austrian Federal Competition Authority,  Austria</a:t>
            </a:r>
          </a:p>
        </p:txBody>
      </p:sp>
      <p:pic>
        <p:nvPicPr>
          <p:cNvPr id="36" name="Picture 2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9" y="4728705"/>
            <a:ext cx="712017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612222" y="5767722"/>
            <a:ext cx="8275928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IN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Commission of Bangladesh</a:t>
            </a:r>
          </a:p>
        </p:txBody>
      </p:sp>
      <p:pic>
        <p:nvPicPr>
          <p:cNvPr id="38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6" y="5593986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11560" y="2304806"/>
            <a:ext cx="8276590" cy="369332"/>
          </a:xfrm>
          <a:custGeom>
            <a:avLst/>
            <a:gdLst>
              <a:gd name="connsiteX0" fmla="*/ 0 w 8642350"/>
              <a:gd name="connsiteY0" fmla="*/ 0 h 707886"/>
              <a:gd name="connsiteX1" fmla="*/ 8642350 w 8642350"/>
              <a:gd name="connsiteY1" fmla="*/ 0 h 707886"/>
              <a:gd name="connsiteX2" fmla="*/ 8642350 w 8642350"/>
              <a:gd name="connsiteY2" fmla="*/ 707886 h 707886"/>
              <a:gd name="connsiteX3" fmla="*/ 0 w 8642350"/>
              <a:gd name="connsiteY3" fmla="*/ 707886 h 707886"/>
              <a:gd name="connsiteX4" fmla="*/ 0 w 8642350"/>
              <a:gd name="connsiteY4" fmla="*/ 0 h 707886"/>
              <a:gd name="connsiteX0" fmla="*/ 373380 w 8642350"/>
              <a:gd name="connsiteY0" fmla="*/ 0 h 723126"/>
              <a:gd name="connsiteX1" fmla="*/ 8642350 w 8642350"/>
              <a:gd name="connsiteY1" fmla="*/ 15240 h 723126"/>
              <a:gd name="connsiteX2" fmla="*/ 8642350 w 8642350"/>
              <a:gd name="connsiteY2" fmla="*/ 723126 h 723126"/>
              <a:gd name="connsiteX3" fmla="*/ 0 w 8642350"/>
              <a:gd name="connsiteY3" fmla="*/ 723126 h 723126"/>
              <a:gd name="connsiteX4" fmla="*/ 373380 w 8642350"/>
              <a:gd name="connsiteY4" fmla="*/ 0 h 723126"/>
              <a:gd name="connsiteX0" fmla="*/ 7620 w 8276590"/>
              <a:gd name="connsiteY0" fmla="*/ 0 h 753606"/>
              <a:gd name="connsiteX1" fmla="*/ 8276590 w 8276590"/>
              <a:gd name="connsiteY1" fmla="*/ 15240 h 753606"/>
              <a:gd name="connsiteX2" fmla="*/ 8276590 w 8276590"/>
              <a:gd name="connsiteY2" fmla="*/ 723126 h 753606"/>
              <a:gd name="connsiteX3" fmla="*/ 0 w 8276590"/>
              <a:gd name="connsiteY3" fmla="*/ 753606 h 753606"/>
              <a:gd name="connsiteX4" fmla="*/ 7620 w 8276590"/>
              <a:gd name="connsiteY4" fmla="*/ 0 h 7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6590" h="753606">
                <a:moveTo>
                  <a:pt x="7620" y="0"/>
                </a:moveTo>
                <a:lnTo>
                  <a:pt x="8276590" y="15240"/>
                </a:lnTo>
                <a:lnTo>
                  <a:pt x="8276590" y="723126"/>
                </a:lnTo>
                <a:lnTo>
                  <a:pt x="0" y="753606"/>
                </a:lnTo>
                <a:lnTo>
                  <a:pt x="762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0">
              <a:defRPr/>
            </a:pPr>
            <a:r>
              <a:rPr lang="en-IN" dirty="0">
                <a:latin typeface="Segoe UI" pitchFamily="34" charset="0"/>
                <a:cs typeface="Segoe UI" pitchFamily="34" charset="0"/>
              </a:rPr>
              <a:t>Competition Promotion and Consumer Protection Directorate, </a:t>
            </a:r>
            <a:r>
              <a:rPr lang="en-IN" dirty="0" smtClean="0">
                <a:latin typeface="Segoe UI" pitchFamily="34" charset="0"/>
                <a:cs typeface="Segoe UI" pitchFamily="34" charset="0"/>
              </a:rPr>
              <a:t>Afghanistan</a:t>
            </a:r>
            <a:endParaRPr lang="en-IN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0" name="Picture 2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2856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41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8" y="2998139"/>
            <a:ext cx="712016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</a:t>
            </a:r>
            <a:r>
              <a:rPr lang="en-IN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Countries... </a:t>
            </a:r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8117" y="3996308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 on Protection of Competition, Bulgaria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08117" y="5702169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 for the Protection of Competition, Cyprus</a:t>
            </a:r>
          </a:p>
        </p:txBody>
      </p:sp>
      <p:pic>
        <p:nvPicPr>
          <p:cNvPr id="20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2" y="3828470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6" y="5524080"/>
            <a:ext cx="713549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611560" y="3206129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and Consumer </a:t>
            </a: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Authority, Botswana</a:t>
            </a: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C:\Users\AKS\Desktop\Botswa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2" y="2980663"/>
            <a:ext cx="712940" cy="713233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611560" y="2306592"/>
            <a:ext cx="8271877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European Commission - Directorate-General for Competition</a:t>
            </a:r>
          </a:p>
        </p:txBody>
      </p:sp>
      <p:pic>
        <p:nvPicPr>
          <p:cNvPr id="2051" name="Picture 3" descr="C:\Users\AKS\Desktop\Belgiu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6" y="2132856"/>
            <a:ext cx="713778" cy="713233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611560" y="4850012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Superintendence of Industry and </a:t>
            </a: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Commerce</a:t>
            </a: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, Colombia</a:t>
            </a:r>
          </a:p>
        </p:txBody>
      </p:sp>
      <p:pic>
        <p:nvPicPr>
          <p:cNvPr id="2052" name="Picture 4" descr="C:\Users\AKS\Desktop\Colomb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1" y="4676276"/>
            <a:ext cx="712941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6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</a:t>
            </a:r>
            <a:r>
              <a:rPr lang="en-IN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Countries... </a:t>
            </a:r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09898" y="5690968"/>
            <a:ext cx="8272862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Gambia Competition Commission, Gambia</a:t>
            </a:r>
          </a:p>
        </p:txBody>
      </p:sp>
      <p:pic>
        <p:nvPicPr>
          <p:cNvPr id="41" name="Picture 1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5517232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607989" y="4856592"/>
            <a:ext cx="827490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Fiji Commerce Commission, Fiji</a:t>
            </a:r>
          </a:p>
        </p:txBody>
      </p:sp>
      <p:pic>
        <p:nvPicPr>
          <p:cNvPr id="17" name="Picture 1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2"/>
          <a:stretch>
            <a:fillRect/>
          </a:stretch>
        </p:blipFill>
        <p:spPr bwMode="auto">
          <a:xfrm>
            <a:off x="251373" y="4671138"/>
            <a:ext cx="713489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607440" y="3170688"/>
            <a:ext cx="8275998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Superintendence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(SC), El Salvador</a:t>
            </a:r>
          </a:p>
        </p:txBody>
      </p:sp>
      <p:pic>
        <p:nvPicPr>
          <p:cNvPr id="21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1" y="2978950"/>
            <a:ext cx="712941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607441" y="3998780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Estonian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Authority</a:t>
            </a:r>
            <a:endParaRPr lang="es-E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146" name="Picture 2" descr="C:\Users\AKS\Desktop\Estoni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825044"/>
            <a:ext cx="714038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608118" y="2306592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Office for the Protection of Competition, Czech Republic</a:t>
            </a:r>
          </a:p>
        </p:txBody>
      </p:sp>
      <p:pic>
        <p:nvPicPr>
          <p:cNvPr id="27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2" y="2132856"/>
            <a:ext cx="71300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7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</a:t>
            </a:r>
            <a:r>
              <a:rPr lang="en-IN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Countries... </a:t>
            </a:r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09898" y="4833720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Protection Agency, Republic of Kazakhstan</a:t>
            </a:r>
          </a:p>
        </p:txBody>
      </p:sp>
      <p:pic>
        <p:nvPicPr>
          <p:cNvPr id="26" name="Picture 1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76274"/>
            <a:ext cx="712537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 bwMode="auto">
          <a:xfrm>
            <a:off x="609898" y="4005064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Hungarian Competition Authority (GVH), Hungary</a:t>
            </a:r>
          </a:p>
        </p:txBody>
      </p:sp>
      <p:pic>
        <p:nvPicPr>
          <p:cNvPr id="30" name="Picture 2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8" y="3828468"/>
            <a:ext cx="708318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 bwMode="auto">
          <a:xfrm>
            <a:off x="609898" y="5702818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Authority of Kenya</a:t>
            </a:r>
          </a:p>
        </p:txBody>
      </p:sp>
      <p:pic>
        <p:nvPicPr>
          <p:cNvPr id="3074" name="Picture 2" descr="C:\Users\AKS\Desktop\Ken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5524080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609898" y="2276872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Agency of Georgia</a:t>
            </a:r>
          </a:p>
        </p:txBody>
      </p:sp>
      <p:pic>
        <p:nvPicPr>
          <p:cNvPr id="36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9" y="2132856"/>
            <a:ext cx="708318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609898" y="3140968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Bundeskartellamt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Germany</a:t>
            </a:r>
            <a:endParaRPr lang="es-E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8" name="Picture 2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7" y="2980662"/>
            <a:ext cx="708320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0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</a:t>
            </a:r>
            <a:r>
              <a:rPr lang="en-IN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Countries... </a:t>
            </a:r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07440" y="5769824"/>
            <a:ext cx="8275321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</a:t>
            </a:r>
            <a:r>
              <a: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of </a:t>
            </a:r>
            <a:r>
              <a:rPr lang="es-E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Mauritius</a:t>
            </a:r>
            <a:endParaRPr lang="es-E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1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96088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607441" y="4034784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and Fair Trading </a:t>
            </a: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Commission, Malawi</a:t>
            </a: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9" name="Picture 2" descr="C:\Users\AKS\Desktop\malawi fl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6" y="3864472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607440" y="2306592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Council, Republic of Latvia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07441" y="3170688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Council of the Republic of Lithuania</a:t>
            </a:r>
          </a:p>
        </p:txBody>
      </p:sp>
      <p:pic>
        <p:nvPicPr>
          <p:cNvPr id="37" name="Picture 1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2856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998664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 bwMode="auto">
          <a:xfrm>
            <a:off x="617160" y="4905728"/>
            <a:ext cx="8275320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COMESA Competition Commission, Malawi</a:t>
            </a: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8" name="Picture 2" descr="C:\Users\AKS\Desktop\malawi fl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5" y="4730280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25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</a:t>
            </a:r>
            <a:r>
              <a:rPr lang="en-IN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Countries... </a:t>
            </a:r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93330" y="5769824"/>
            <a:ext cx="827532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Office of Competition and Consumer Protection (</a:t>
            </a:r>
            <a:r>
              <a:rPr lang="en-US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UOKiK</a:t>
            </a: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), Poland</a:t>
            </a:r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5" y="5596088"/>
            <a:ext cx="713232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607440" y="4905727"/>
            <a:ext cx="8275322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Independent Consumer and Competition </a:t>
            </a: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Commission, Papua New Guinea</a:t>
            </a: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4" name="Picture 2" descr="C:\Users\AKS\Desktop\Papua New Guin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730280"/>
            <a:ext cx="734375" cy="713233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607439" y="4041632"/>
            <a:ext cx="8275321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Commission of Pakistan</a:t>
            </a: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2284" r="1503"/>
          <a:stretch>
            <a:fillRect/>
          </a:stretch>
        </p:blipFill>
        <p:spPr bwMode="auto">
          <a:xfrm>
            <a:off x="250824" y="3864472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607439" y="3159533"/>
            <a:ext cx="8275321" cy="365760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Federal Competition and Consumer Protection Commission, Nigeria</a:t>
            </a: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8" name="Picture 3" descr="C:\Users\AKS\Desktop\Nigeri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2998664"/>
            <a:ext cx="734375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 bwMode="auto">
          <a:xfrm>
            <a:off x="607439" y="2306592"/>
            <a:ext cx="8275322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Namibian Competition Commission, Namibia</a:t>
            </a:r>
          </a:p>
        </p:txBody>
      </p:sp>
      <p:pic>
        <p:nvPicPr>
          <p:cNvPr id="40" name="Picture 1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132856"/>
            <a:ext cx="713233" cy="71323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74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theme/theme1.xml><?xml version="1.0" encoding="utf-8"?>
<a:theme xmlns:a="http://schemas.openxmlformats.org/drawingml/2006/main" name="WCD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B8EEAF-A208-4E3E-A062-1AFBB6977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11989</TotalTime>
  <Words>1645</Words>
  <Application>Microsoft Office PowerPoint</Application>
  <PresentationFormat>On-screen Show (4:3)</PresentationFormat>
  <Paragraphs>289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WCD_PPT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Competition Day 5th December</dc:title>
  <dc:creator>Ashutosh Soni</dc:creator>
  <cp:lastModifiedBy>CUTS</cp:lastModifiedBy>
  <cp:revision>1468</cp:revision>
  <cp:lastPrinted>2012-01-23T07:25:41Z</cp:lastPrinted>
  <dcterms:created xsi:type="dcterms:W3CDTF">2012-01-10T11:51:43Z</dcterms:created>
  <dcterms:modified xsi:type="dcterms:W3CDTF">2021-01-05T07:25:53Z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TC018813419991</vt:lpwstr>
  </property>
</Properties>
</file>