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0" r:id="rId4"/>
    <p:sldId id="297" r:id="rId5"/>
    <p:sldId id="287" r:id="rId6"/>
    <p:sldId id="298" r:id="rId7"/>
    <p:sldId id="299" r:id="rId8"/>
    <p:sldId id="300" r:id="rId9"/>
    <p:sldId id="301" r:id="rId10"/>
    <p:sldId id="302" r:id="rId11"/>
    <p:sldId id="303" r:id="rId12"/>
    <p:sldId id="324" r:id="rId13"/>
    <p:sldId id="325" r:id="rId14"/>
    <p:sldId id="326" r:id="rId15"/>
    <p:sldId id="338" r:id="rId16"/>
    <p:sldId id="321" r:id="rId17"/>
    <p:sldId id="339" r:id="rId18"/>
    <p:sldId id="340" r:id="rId19"/>
    <p:sldId id="341" r:id="rId20"/>
    <p:sldId id="346" r:id="rId21"/>
    <p:sldId id="306" r:id="rId22"/>
    <p:sldId id="345" r:id="rId23"/>
    <p:sldId id="316" r:id="rId24"/>
    <p:sldId id="329" r:id="rId25"/>
    <p:sldId id="330" r:id="rId26"/>
    <p:sldId id="309" r:id="rId27"/>
    <p:sldId id="347" r:id="rId28"/>
    <p:sldId id="323" r:id="rId29"/>
    <p:sldId id="313" r:id="rId30"/>
    <p:sldId id="348" r:id="rId31"/>
    <p:sldId id="336" r:id="rId32"/>
    <p:sldId id="344" r:id="rId33"/>
    <p:sldId id="343" r:id="rId34"/>
    <p:sldId id="337" r:id="rId35"/>
    <p:sldId id="315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A23407-1E3F-473B-9682-4359ACD38A41}">
          <p14:sldIdLst>
            <p14:sldId id="256"/>
            <p14:sldId id="260"/>
            <p14:sldId id="297"/>
            <p14:sldId id="287"/>
            <p14:sldId id="298"/>
            <p14:sldId id="299"/>
            <p14:sldId id="300"/>
            <p14:sldId id="301"/>
            <p14:sldId id="302"/>
            <p14:sldId id="303"/>
            <p14:sldId id="324"/>
            <p14:sldId id="325"/>
            <p14:sldId id="326"/>
            <p14:sldId id="338"/>
            <p14:sldId id="321"/>
            <p14:sldId id="339"/>
            <p14:sldId id="340"/>
            <p14:sldId id="341"/>
            <p14:sldId id="346"/>
            <p14:sldId id="306"/>
            <p14:sldId id="345"/>
            <p14:sldId id="316"/>
            <p14:sldId id="329"/>
            <p14:sldId id="330"/>
            <p14:sldId id="309"/>
            <p14:sldId id="347"/>
            <p14:sldId id="323"/>
            <p14:sldId id="313"/>
            <p14:sldId id="348"/>
            <p14:sldId id="336"/>
            <p14:sldId id="344"/>
            <p14:sldId id="343"/>
            <p14:sldId id="33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huri Vasnani" initials="M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DBB7"/>
    <a:srgbClr val="FFCF37"/>
    <a:srgbClr val="FABE00"/>
    <a:srgbClr val="F2B800"/>
    <a:srgbClr val="000000"/>
    <a:srgbClr val="EFC243"/>
    <a:srgbClr val="EF9943"/>
    <a:srgbClr val="ECF1F8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2362" autoAdjust="0"/>
  </p:normalViewPr>
  <p:slideViewPr>
    <p:cSldViewPr>
      <p:cViewPr varScale="1">
        <p:scale>
          <a:sx n="105" d="100"/>
          <a:sy n="105" d="100"/>
        </p:scale>
        <p:origin x="1824" y="7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76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5FB5-0B55-46FB-8331-9740ADB19EB4}" type="datetimeFigureOut">
              <a:rPr lang="en-IN" smtClean="0"/>
              <a:pPr/>
              <a:t>02-02-2022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FD53-4C44-4CB3-B61F-9E9DE15089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609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92D1-0F0E-4409-A407-2262D42A98D6}" type="datetimeFigureOut">
              <a:rPr lang="en-IN" smtClean="0"/>
              <a:pPr/>
              <a:t>02-02-2022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D9C8-304B-47EC-8305-8BAB4B8AD8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28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771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890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61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6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53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447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70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36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03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942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81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129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377828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3"/>
            <a:ext cx="4953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D0E78F-C552-4EE0-A77F-1FA97305142D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268760"/>
            <a:ext cx="9167813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82359"/>
            <a:ext cx="8686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26D568D-7945-4BAF-BBFF-8D033AD6FA75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3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3"/>
            <a:ext cx="6607884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1E44E4-9FF1-49B3-8563-FDA22517CB61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EBAA53-AD51-42AE-8456-215B37682F3D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6"/>
            <a:ext cx="7772400" cy="136207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5129988-0BE9-4708-B2A1-D7E4A27B5120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7606345-4C8D-466D-B36D-3E296E3D9476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1"/>
            <a:ext cx="42687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3"/>
            <a:ext cx="4268788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71601"/>
            <a:ext cx="4270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11363"/>
            <a:ext cx="4270375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AC37ECA-EF17-410B-A156-8115ECB1E7C5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4EB87C-ADC8-4330-8F2D-2CC2A46D8EED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9A3FA7-8499-41D6-847F-2BAA3649266B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309688"/>
            <a:ext cx="32369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9"/>
            <a:ext cx="5340350" cy="5014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2471739"/>
            <a:ext cx="3236913" cy="385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38DD5-6A0D-4EEE-9E25-A859C9023426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2C5713-FD48-47A1-9244-4F7B39666F2A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3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11960" y="2606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n-GB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World Competition Day</a:t>
            </a:r>
          </a:p>
          <a:p>
            <a:pPr algn="r" eaLnBrk="1" hangingPunct="1"/>
            <a:r>
              <a:rPr lang="en-GB" sz="2000" b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5th December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/>
          <a:stretch/>
        </p:blipFill>
        <p:spPr>
          <a:xfrm rot="16200000">
            <a:off x="1722382" y="-561634"/>
            <a:ext cx="5699236" cy="914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1124744"/>
            <a:ext cx="9144001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071" b="58691"/>
          <a:stretch/>
        </p:blipFill>
        <p:spPr>
          <a:xfrm>
            <a:off x="48706" y="99886"/>
            <a:ext cx="9050050" cy="9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s://www.youtube.com/watch?v=f2J-WV96y3I&amp;list=PLySmTdTepJ_fwh7XCygwxRv5Zke5wjWvk&amp;index=5" TargetMode="External"/><Relationship Id="rId7" Type="http://schemas.openxmlformats.org/officeDocument/2006/relationships/hyperlink" Target="https://www.youtube.com/watch?v=Vf2MGm8PEbw&amp;list=PLySmTdTepJ_fwh7XCygwxRv5Zke5wjWvk&amp;index=2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9.jpeg"/><Relationship Id="rId5" Type="http://schemas.openxmlformats.org/officeDocument/2006/relationships/hyperlink" Target="https://www.youtube.com/watch?v=WNB5zzpfITU&amp;list=PLySmTdTepJ_fwh7XCygwxRv5Zke5wjWvk&amp;index=15" TargetMode="External"/><Relationship Id="rId10" Type="http://schemas.openxmlformats.org/officeDocument/2006/relationships/image" Target="../media/image61.jpeg"/><Relationship Id="rId4" Type="http://schemas.openxmlformats.org/officeDocument/2006/relationships/image" Target="../media/image58.jpeg"/><Relationship Id="rId9" Type="http://schemas.openxmlformats.org/officeDocument/2006/relationships/hyperlink" Target="https://www.youtube.com/watch?v=B_Y8oiGTqHw&amp;list=PLySmTdTepJ_fwh7XCygwxRv5Zke5wjWvk&amp;index=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s://www.youtube.com/watch?v=H9vPGXvwyl8&amp;list=PLySmTdTepJ_fwh7XCygwxRv5Zke5wjWvk&amp;index=12" TargetMode="External"/><Relationship Id="rId7" Type="http://schemas.openxmlformats.org/officeDocument/2006/relationships/hyperlink" Target="https://www.youtube.com/watch?v=WmFveNJjSDU&amp;list=PLySmTdTepJ_fwh7XCygwxRv5Zke5wjWvk&amp;index=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3.jpeg"/><Relationship Id="rId5" Type="http://schemas.openxmlformats.org/officeDocument/2006/relationships/hyperlink" Target="https://www.youtube.com/watch?v=a9rI1JyR4o4&amp;list=PLySmTdTepJ_fwh7XCygwxRv5Zke5wjWvk&amp;index=16" TargetMode="External"/><Relationship Id="rId10" Type="http://schemas.openxmlformats.org/officeDocument/2006/relationships/image" Target="../media/image65.jpeg"/><Relationship Id="rId4" Type="http://schemas.openxmlformats.org/officeDocument/2006/relationships/image" Target="../media/image62.jpeg"/><Relationship Id="rId9" Type="http://schemas.openxmlformats.org/officeDocument/2006/relationships/hyperlink" Target="https://www.youtube.com/watch?v=-tO1lvwhy3M&amp;list=PLySmTdTepJ_fwh7XCygwxRv5Zke5wjWvk&amp;index=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s://www.youtube.com/watch?v=0KWN9lXhioY&amp;list=PLySmTdTepJ_fwh7XCygwxRv5Zke5wjWvk&amp;index=6" TargetMode="External"/><Relationship Id="rId7" Type="http://schemas.openxmlformats.org/officeDocument/2006/relationships/hyperlink" Target="https://www.youtube.com/watch?v=Uml11ZmxjiQ&amp;list=PLySmTdTepJ_fwh7XCygwxRv5Zke5wjWvk&amp;index=1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7.jpeg"/><Relationship Id="rId5" Type="http://schemas.openxmlformats.org/officeDocument/2006/relationships/hyperlink" Target="https://www.youtube.com/watch?v=sbRzRVd5LF0&amp;list=PLySmTdTepJ_fwh7XCygwxRv5Zke5wjWvk&amp;index=17" TargetMode="External"/><Relationship Id="rId10" Type="http://schemas.openxmlformats.org/officeDocument/2006/relationships/image" Target="../media/image69.jpeg"/><Relationship Id="rId4" Type="http://schemas.openxmlformats.org/officeDocument/2006/relationships/image" Target="../media/image66.jpeg"/><Relationship Id="rId9" Type="http://schemas.openxmlformats.org/officeDocument/2006/relationships/hyperlink" Target="https://www.youtube.com/watch?v=DMv1SvcDBY4&amp;list=PLySmTdTepJ_fwh7XCygwxRv5Zke5wjWvk&amp;index=1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1yf0s6hco4&amp;list=PLySmTdTepJ_fwh7XCygwxRv5Zke5wjWvk&amp;index=10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s://www.youtube.com/watch?v=B6Y5qtu3oXw&amp;list=PLySmTdTepJ_fwh7XCygwxRv5Zke5wjWvk&amp;index=9" TargetMode="External"/><Relationship Id="rId11" Type="http://schemas.openxmlformats.org/officeDocument/2006/relationships/image" Target="../media/image73.jpeg"/><Relationship Id="rId5" Type="http://schemas.openxmlformats.org/officeDocument/2006/relationships/image" Target="../media/image70.jpeg"/><Relationship Id="rId10" Type="http://schemas.openxmlformats.org/officeDocument/2006/relationships/hyperlink" Target="https://www.youtube.com/watch?v=p3U2AuFfi1Y&amp;list=PLySmTdTepJ_fwh7XCygwxRv5Zke5wjWvk&amp;index=3" TargetMode="External"/><Relationship Id="rId4" Type="http://schemas.openxmlformats.org/officeDocument/2006/relationships/hyperlink" Target="https://www.youtube.com/watch?v=jULbE-SjGFE&amp;list=PLySmTdTepJ_fwh7XCygwxRv5Zke5wjWvk&amp;index=7" TargetMode="External"/><Relationship Id="rId9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4.jpeg"/><Relationship Id="rId4" Type="http://schemas.openxmlformats.org/officeDocument/2006/relationships/hyperlink" Target="https://www.youtube.com/watch?v=_ZZY8MQYI8c&amp;list=PLySmTdTepJ_fwh7XCygwxRv5Zke5wjWvk&amp;index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je7Cy_N-090&amp;t=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knnindia.co.in/news/newsdetails/economy/competition-policy-required-to-aid-government-efforts-to-revive-economy-through-msmes-circ-chairman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uohs.cz/en/information-centre/press-releases/competition/3189-world-competition-day-video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hyperlink" Target="https://m.facebook.com/story.php?story_fbid=4564190950338403&amp;id=131380516952824&amp;m_entstream_source=timeline#_=_" TargetMode="External"/><Relationship Id="rId5" Type="http://schemas.openxmlformats.org/officeDocument/2006/relationships/hyperlink" Target="https://www.competitionauthority.co.bw/world-competition-day-2021-towards-inclusive-and-resilient-economy" TargetMode="External"/><Relationship Id="rId4" Type="http://schemas.openxmlformats.org/officeDocument/2006/relationships/hyperlink" Target="https://www.linkedin.com/posts/acccgovau_world-competition-day-2021-activity-6874147715958239232-aeC_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rint.in/opinion/india-must-revisit-its-2011-competition-policy-draft-eu-australia-and-japan-are-ahead/778301/" TargetMode="External"/><Relationship Id="rId7" Type="http://schemas.openxmlformats.org/officeDocument/2006/relationships/hyperlink" Target="https://jamaica-gleaner.com/article/news/20211205/ftc-promoting-competition-policy-inclusive-and-resilient-econom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jftc.gov.jm/ftc-promoting-competition-policy-for-an-inclusive-and-resilient-economy-published-in-sunday-gleaner-on-december-5-2021/" TargetMode="External"/><Relationship Id="rId5" Type="http://schemas.openxmlformats.org/officeDocument/2006/relationships/hyperlink" Target="https://jftc.gov.jm/world-competition-day-message/" TargetMode="External"/><Relationship Id="rId4" Type="http://schemas.openxmlformats.org/officeDocument/2006/relationships/hyperlink" Target="https://www.miic.gov.jm/content/ftc-promoting-competition-policy-inclusive-and-resilient-econom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ftc.gov.jm/world-competition-day-2021/" TargetMode="External"/><Relationship Id="rId7" Type="http://schemas.openxmlformats.org/officeDocument/2006/relationships/hyperlink" Target="https://www.facebook.com/photo/?fbid=274243984743298&amp;set=pb.100064730947454.-2207520000..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s://www.youtube.com/watch?v=U-X9NY3zNWw" TargetMode="External"/><Relationship Id="rId5" Type="http://schemas.openxmlformats.org/officeDocument/2006/relationships/hyperlink" Target="https://www.businessdailyafrica.com/bd/opinion-analysis/letters/balancing-small-firms-growth-competition-3642460" TargetMode="External"/><Relationship Id="rId4" Type="http://schemas.openxmlformats.org/officeDocument/2006/relationships/hyperlink" Target="https://twitter.com/CAK_Kenya/status/146747454548548813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.gov.lv/lv/jaunums/konkurences-padome-ar-sadarbibas-partneriem-diskute-par-valsts-un-pasvaldibu-iesaisti-komercdarbiba" TargetMode="External"/><Relationship Id="rId7" Type="http://schemas.openxmlformats.org/officeDocument/2006/relationships/hyperlink" Target="https://twitter.com/CCC_COMESA/status/1467799245155676165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www.cftc.mw/2021/12/05/commemoration-of-world-competition-day5th-december-2021/" TargetMode="External"/><Relationship Id="rId5" Type="http://schemas.openxmlformats.org/officeDocument/2006/relationships/hyperlink" Target="https://www.linkedin.com/posts/lithuanian-competition-council-kt-_praneagpkmums-pasaulinaftkonkurencijosdiena-activity-6873221097047801856-cq3d/" TargetMode="External"/><Relationship Id="rId4" Type="http://schemas.openxmlformats.org/officeDocument/2006/relationships/hyperlink" Target="https://www.kp.gov.lv/lv/akcija-nejedzigakais-skerslis-konkurencei-2021-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j.gov.ph/office-for-competition.html" TargetMode="External"/><Relationship Id="rId3" Type="http://schemas.openxmlformats.org/officeDocument/2006/relationships/hyperlink" Target="https://competitioncommission.mu/cuts-international-celebrates-the-world-competition-day-2/" TargetMode="External"/><Relationship Id="rId7" Type="http://schemas.openxmlformats.org/officeDocument/2006/relationships/hyperlink" Target="https://www.cap-mauritius.org/position-pap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hyperlink" Target="https://defimedia.info/meilleur-acces-aux-produits-medicaux-une-revision-de-certaines-lois-demandee" TargetMode="External"/><Relationship Id="rId5" Type="http://schemas.openxmlformats.org/officeDocument/2006/relationships/hyperlink" Target="https://consomacteur.media/2021/12/07/journee-mondiale-de-la-concurrence-eliminons-les-barrieres-a-lacces-rapide-en-mettant-en-veilleuse-la-loi-sur-la-propriete-intellectuelle-2/" TargetMode="External"/><Relationship Id="rId4" Type="http://schemas.openxmlformats.org/officeDocument/2006/relationships/hyperlink" Target="https://www.facebook.com/permalink.php?story_fbid=1018918755352269&amp;id=134998943744259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SwazilandCompe1/status/1467541798188892162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facebook.com/watch/?v=901031654140372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hyperlink" Target="http://www.finance.gov.sc/news/458/World-Competition-Day-A-message-from-Minister-Hassan" TargetMode="External"/><Relationship Id="rId5" Type="http://schemas.openxmlformats.org/officeDocument/2006/relationships/hyperlink" Target="https://twitter.com/InspectorateRw/status/1471009674942111745" TargetMode="External"/><Relationship Id="rId4" Type="http://schemas.openxmlformats.org/officeDocument/2006/relationships/hyperlink" Target="https://www.uokik.gov.pl/news.php?news_id=1806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hyperlink" Target="https://www.facebook.com/photo?fbid=209984257981359&amp;set=a.190897916556660" TargetMode="External"/><Relationship Id="rId4" Type="http://schemas.openxmlformats.org/officeDocument/2006/relationships/hyperlink" Target="http://tandtftc.org/wp-content/uploads/2021/11/World-Competition-Day-2021-Message-from-the-Chairman-of-the-TTFTC-Dr.-Ronald-Ramkissoon-Final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hyperlink" Target="https://cuts-ccier.org/cuts-circ-webinar-on-competition-policy-for-an-inclusive-and-resilient-econom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pdf/Activities_World_Competition_Day-2018.pdf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hyperlink" Target="https://incsoc.net/pdf/Activities_World_Competition_Day-2019.pdf" TargetMode="External"/><Relationship Id="rId11" Type="http://schemas.openxmlformats.org/officeDocument/2006/relationships/image" Target="../media/image82.jpeg"/><Relationship Id="rId5" Type="http://schemas.openxmlformats.org/officeDocument/2006/relationships/image" Target="../media/image79.jpeg"/><Relationship Id="rId10" Type="http://schemas.openxmlformats.org/officeDocument/2006/relationships/hyperlink" Target="https://incsoc.net/wp-content/uploads/2018/01/Activities_World_Competition_Day-2017.pdf" TargetMode="External"/><Relationship Id="rId4" Type="http://schemas.openxmlformats.org/officeDocument/2006/relationships/hyperlink" Target="https://incsoc.net/pdf/Activities_World_Competition_Day-2020.pdf" TargetMode="External"/><Relationship Id="rId9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4.pdf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hyperlink" Target="https://incsoc.net/wp-content/uploads/2018/01/Activities_World_Competition_Day-2015.pdf" TargetMode="External"/><Relationship Id="rId11" Type="http://schemas.openxmlformats.org/officeDocument/2006/relationships/image" Target="../media/image86.jpeg"/><Relationship Id="rId5" Type="http://schemas.openxmlformats.org/officeDocument/2006/relationships/image" Target="../media/image83.jpeg"/><Relationship Id="rId10" Type="http://schemas.openxmlformats.org/officeDocument/2006/relationships/hyperlink" Target="https://incsoc.net/wp-content/uploads/2018/01/Activities_World_Competition_Day-2013.pdf" TargetMode="External"/><Relationship Id="rId4" Type="http://schemas.openxmlformats.org/officeDocument/2006/relationships/hyperlink" Target="https://incsoc.net/wp-content/uploads/2018/01/Activities_World_Competition_Day-2016.pdf" TargetMode="External"/><Relationship Id="rId9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hyperlink" Target="https://incsoc.net/wp-content/uploads/2018/01/Activities_World_Competition_Day-2011.pdf" TargetMode="External"/><Relationship Id="rId5" Type="http://schemas.openxmlformats.org/officeDocument/2006/relationships/image" Target="../media/image87.jpeg"/><Relationship Id="rId4" Type="http://schemas.openxmlformats.org/officeDocument/2006/relationships/hyperlink" Target="https://incsoc.net/wp-content/uploads/2018/01/Activities_World_Competition_Day-2012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89.jpeg"/><Relationship Id="rId4" Type="http://schemas.openxmlformats.org/officeDocument/2006/relationships/hyperlink" Target="https://incsoc.net/wp-content/uploads/2018/02/E-Compendium_Interface_between_Competition_and_Intellectual_Property_Rights-WCD_2016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hyperlink" Target="mailto:ujk@cuts.org" TargetMode="External"/><Relationship Id="rId7" Type="http://schemas.openxmlformats.org/officeDocument/2006/relationships/hyperlink" Target="http://www.facebook.com/WorldCompetitionDa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90.png"/><Relationship Id="rId11" Type="http://schemas.microsoft.com/office/2007/relationships/hdphoto" Target="../media/hdphoto1.wdp"/><Relationship Id="rId5" Type="http://schemas.openxmlformats.org/officeDocument/2006/relationships/hyperlink" Target="https://twitter.com/CUTSCCIER" TargetMode="External"/><Relationship Id="rId10" Type="http://schemas.openxmlformats.org/officeDocument/2006/relationships/image" Target="../media/image92.png"/><Relationship Id="rId4" Type="http://schemas.openxmlformats.org/officeDocument/2006/relationships/hyperlink" Target="mailto:aks@cuts.org" TargetMode="External"/><Relationship Id="rId9" Type="http://schemas.openxmlformats.org/officeDocument/2006/relationships/hyperlink" Target="https://incsoc.net/world-competition-da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7904" y="6492878"/>
            <a:ext cx="864096" cy="365125"/>
          </a:xfrm>
        </p:spPr>
        <p:txBody>
          <a:bodyPr/>
          <a:lstStyle/>
          <a:p>
            <a:fld id="{21D7337F-C307-4F9B-8E00-0E2205FDBD67}" type="slidenum">
              <a:rPr lang="en-US" sz="80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pPr/>
              <a:t>1</a:t>
            </a:fld>
            <a:endParaRPr lang="en-US" sz="800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79912" y="3429000"/>
            <a:ext cx="5364088" cy="244827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31"/>
              <a:gd name="connsiteY0" fmla="*/ 9962 h 10000"/>
              <a:gd name="connsiteX1" fmla="*/ 2031 w 10031"/>
              <a:gd name="connsiteY1" fmla="*/ 0 h 10000"/>
              <a:gd name="connsiteX2" fmla="*/ 10031 w 10031"/>
              <a:gd name="connsiteY2" fmla="*/ 0 h 10000"/>
              <a:gd name="connsiteX3" fmla="*/ 10031 w 10031"/>
              <a:gd name="connsiteY3" fmla="*/ 10000 h 10000"/>
              <a:gd name="connsiteX4" fmla="*/ 31 w 10031"/>
              <a:gd name="connsiteY4" fmla="*/ 10000 h 10000"/>
              <a:gd name="connsiteX5" fmla="*/ 0 w 10031"/>
              <a:gd name="connsiteY5" fmla="*/ 9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" h="10000">
                <a:moveTo>
                  <a:pt x="0" y="9962"/>
                </a:moveTo>
                <a:lnTo>
                  <a:pt x="2031" y="0"/>
                </a:lnTo>
                <a:lnTo>
                  <a:pt x="10031" y="0"/>
                </a:lnTo>
                <a:lnTo>
                  <a:pt x="10031" y="10000"/>
                </a:lnTo>
                <a:lnTo>
                  <a:pt x="31" y="10000"/>
                </a:lnTo>
                <a:cubicBezTo>
                  <a:pt x="21" y="9987"/>
                  <a:pt x="10" y="9975"/>
                  <a:pt x="0" y="9962"/>
                </a:cubicBezTo>
                <a:close/>
              </a:path>
            </a:pathLst>
          </a:custGeom>
          <a:solidFill>
            <a:srgbClr val="F2B800"/>
          </a:solidFill>
        </p:spPr>
        <p:txBody>
          <a:bodyPr vert="horz" lIns="457200" tIns="0" rIns="91440" bIns="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no Pro Display" pitchFamily="18" charset="0"/>
                <a:cs typeface="Segoe UI" pitchFamily="34" charset="0"/>
              </a:rPr>
              <a:t>Theme</a:t>
            </a:r>
          </a:p>
          <a:p>
            <a:pPr marL="0" lvl="1" algn="ctr">
              <a:spcBef>
                <a:spcPct val="0"/>
              </a:spcBef>
            </a:pPr>
            <a:r>
              <a:rPr lang="en-US" sz="4000" b="1" i="1" dirty="0">
                <a:latin typeface="Arno Pro Display" pitchFamily="18" charset="0"/>
                <a:cs typeface="Segoe UI" pitchFamily="34" charset="0"/>
              </a:rPr>
              <a:t>Competition  Policy </a:t>
            </a:r>
            <a:br>
              <a:rPr lang="en-US" sz="4000" b="1" i="1" dirty="0">
                <a:latin typeface="Arno Pro Display" pitchFamily="18" charset="0"/>
                <a:cs typeface="Segoe UI" pitchFamily="34" charset="0"/>
              </a:rPr>
            </a:br>
            <a:r>
              <a:rPr lang="en-US" sz="4000" b="1" i="1" dirty="0">
                <a:latin typeface="Arno Pro Display" pitchFamily="18" charset="0"/>
                <a:cs typeface="Segoe UI" pitchFamily="34" charset="0"/>
              </a:rPr>
              <a:t>for an Inclusive and Resilient Economy</a:t>
            </a:r>
            <a:endParaRPr lang="en-GB" sz="4000" b="1" i="1" dirty="0">
              <a:latin typeface="Arno Pro Display" pitchFamily="18" charset="0"/>
              <a:cs typeface="Segoe UI" pitchFamily="34" charset="0"/>
            </a:endParaRPr>
          </a:p>
        </p:txBody>
      </p:sp>
      <p:pic>
        <p:nvPicPr>
          <p:cNvPr id="1026" name="Picture 2" descr="C:\Users\AKS\Downloads\WCD 2021 country glo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6863"/>
            <a:ext cx="3528392" cy="40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KS\Downloads\WCD banner 202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2354" y="4907744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Philippines adopted 5th December as a National Competition Day</a:t>
            </a:r>
          </a:p>
        </p:txBody>
      </p:sp>
      <p:pic>
        <p:nvPicPr>
          <p:cNvPr id="38" name="Picture 3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2" y="4736024"/>
            <a:ext cx="713230" cy="712800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17160" y="5762976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Office of Competition and Consumer Protection (</a:t>
            </a:r>
            <a:r>
              <a:rPr lang="en-U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UOKiK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), Poland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5" y="5589240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591785" y="4043342"/>
            <a:ext cx="827532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Independent Consumer and Competition Commission, Papua New Guinea</a:t>
            </a:r>
          </a:p>
        </p:txBody>
      </p:sp>
      <p:pic>
        <p:nvPicPr>
          <p:cNvPr id="17" name="Picture 2" descr="C:\Users\AKS\Desktop\Papua New Guin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2" y="3867895"/>
            <a:ext cx="714258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665475" y="3180960"/>
            <a:ext cx="8249602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Pakistan</a:t>
            </a: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284" r="1503"/>
          <a:stretch>
            <a:fillRect/>
          </a:stretch>
        </p:blipFill>
        <p:spPr bwMode="auto">
          <a:xfrm>
            <a:off x="252977" y="3003800"/>
            <a:ext cx="712800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02FC09-6531-43F3-A870-764DF10B4656}"/>
              </a:ext>
            </a:extLst>
          </p:cNvPr>
          <p:cNvSpPr/>
          <p:nvPr/>
        </p:nvSpPr>
        <p:spPr bwMode="auto">
          <a:xfrm>
            <a:off x="639756" y="2300573"/>
            <a:ext cx="827532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Federal Competition and Consumer Protection Commission, Nigeria</a:t>
            </a:r>
          </a:p>
        </p:txBody>
      </p:sp>
      <p:pic>
        <p:nvPicPr>
          <p:cNvPr id="19" name="Picture 3" descr="C:\Users\AKS\Desktop\Nigeria.png">
            <a:extLst>
              <a:ext uri="{FF2B5EF4-FFF2-40B4-BE49-F238E27FC236}">
                <a16:creationId xmlns:a16="http://schemas.microsoft.com/office/drawing/2014/main" id="{6C428C64-63CB-4EBA-BDC7-E861D371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4"/>
            <a:ext cx="714257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26798" y="5769824"/>
            <a:ext cx="826568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National Commission of Markets and Competition (CNMC), Spain</a:t>
            </a:r>
          </a:p>
        </p:txBody>
      </p:sp>
      <p:pic>
        <p:nvPicPr>
          <p:cNvPr id="33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5" y="5596088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08137" y="4898880"/>
            <a:ext cx="8260745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Antimonopoly Office of the Slovak Republic, Slovakia</a:t>
            </a:r>
          </a:p>
        </p:txBody>
      </p:sp>
      <p:pic>
        <p:nvPicPr>
          <p:cNvPr id="15" name="Picture 2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6" y="4725144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8917" y="4034784"/>
            <a:ext cx="8239965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Fair Trading Commission, Seychelles</a:t>
            </a:r>
          </a:p>
        </p:txBody>
      </p:sp>
      <p:pic>
        <p:nvPicPr>
          <p:cNvPr id="17" name="Picture 2" descr="C:\Users\AKS\Desktop\Seychell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6" y="3861048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556066" y="3170688"/>
            <a:ext cx="832373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General Authority for Competition, Saudi Arabia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20DF04F-22B1-45CD-8265-507C15F4A7ED}"/>
              </a:ext>
            </a:extLst>
          </p:cNvPr>
          <p:cNvSpPr/>
          <p:nvPr/>
        </p:nvSpPr>
        <p:spPr bwMode="auto">
          <a:xfrm>
            <a:off x="633851" y="2306592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Federal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Antimonopoly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Service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Russia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2033A1-F7E3-4955-8253-1CD00C5E192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1962" r="1132" b="1962"/>
          <a:stretch>
            <a:fillRect/>
          </a:stretch>
        </p:blipFill>
        <p:spPr bwMode="auto">
          <a:xfrm>
            <a:off x="251520" y="2132856"/>
            <a:ext cx="713234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0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196" y="5769824"/>
            <a:ext cx="827532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Swedish Competition Authority (KONKURRENSVERKET)</a:t>
            </a:r>
          </a:p>
        </p:txBody>
      </p:sp>
      <p:pic>
        <p:nvPicPr>
          <p:cNvPr id="17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6088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93556" y="4902715"/>
            <a:ext cx="8284964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Eswatini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Competition Commission, Swaziland</a:t>
            </a:r>
          </a:p>
        </p:txBody>
      </p:sp>
      <p:pic>
        <p:nvPicPr>
          <p:cNvPr id="19" name="Picture 2" descr="C:\Users\AKS\Desktop\Swazil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199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17157" y="4041632"/>
            <a:ext cx="826136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Consumer Affairs Authority, Sri Lanka</a:t>
            </a:r>
          </a:p>
        </p:txBody>
      </p:sp>
      <p:pic>
        <p:nvPicPr>
          <p:cNvPr id="21" name="Picture 3" descr="C:\Users\AKS\Desktop\Sri Lan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7896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B469BA-8103-451C-8348-9CBBC98D4528}"/>
              </a:ext>
            </a:extLst>
          </p:cNvPr>
          <p:cNvSpPr/>
          <p:nvPr/>
        </p:nvSpPr>
        <p:spPr>
          <a:xfrm>
            <a:off x="604474" y="2313440"/>
            <a:ext cx="827532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Tribunal, South Africa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AA534E-7909-46B8-8D28-1DBFAFAC66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4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AC74F2-9E9F-4AEB-821E-FEFAA2F258F1}"/>
              </a:ext>
            </a:extLst>
          </p:cNvPr>
          <p:cNvSpPr/>
          <p:nvPr/>
        </p:nvSpPr>
        <p:spPr>
          <a:xfrm>
            <a:off x="604474" y="3177536"/>
            <a:ext cx="8275321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South Africa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701223-8EC1-4BDE-86B8-D54FD1617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3800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560" y="5773214"/>
            <a:ext cx="827497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Antimonopoly Committee of Ukraine</a:t>
            </a:r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6088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03196" y="4041632"/>
            <a:ext cx="8283336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Trinidad and Tobago Fair Trading Commission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9" name="Picture 2" descr="C:\Users\AKS\Desktop\Trinidad and Toba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867896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38100" y="4905728"/>
            <a:ext cx="8248432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Trade Competition Commission of Thailand</a:t>
            </a:r>
          </a:p>
        </p:txBody>
      </p:sp>
      <p:pic>
        <p:nvPicPr>
          <p:cNvPr id="31" name="Picture 2" descr="C:\Users\AKS\Desktop\Thail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31992"/>
            <a:ext cx="720775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2013E0-D8EC-4618-9AE2-8C5436614D9A}"/>
              </a:ext>
            </a:extLst>
          </p:cNvPr>
          <p:cNvSpPr/>
          <p:nvPr/>
        </p:nvSpPr>
        <p:spPr>
          <a:xfrm>
            <a:off x="603196" y="3177536"/>
            <a:ext cx="8275324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Fair Competition Commission, Tanzania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4CE4A266-F90C-4CE6-9390-107335EB23D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3800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DDE7C0-954B-472C-8398-8A30644CC6EC}"/>
              </a:ext>
            </a:extLst>
          </p:cNvPr>
          <p:cNvSpPr/>
          <p:nvPr/>
        </p:nvSpPr>
        <p:spPr>
          <a:xfrm>
            <a:off x="603197" y="2313440"/>
            <a:ext cx="827532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Swiss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(COMCO)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9F1001-049C-4DB9-9196-7A4A3B93B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4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6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559" y="4908957"/>
            <a:ext cx="8274973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Tariff Commission, Zimbabwe</a:t>
            </a:r>
          </a:p>
        </p:txBody>
      </p:sp>
      <p:pic>
        <p:nvPicPr>
          <p:cNvPr id="13" name="Picture 2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2554" r="1320" b="2554"/>
          <a:stretch>
            <a:fillRect/>
          </a:stretch>
        </p:blipFill>
        <p:spPr bwMode="auto">
          <a:xfrm>
            <a:off x="250824" y="4725144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617160" y="4052786"/>
            <a:ext cx="826937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Consumer Protection Commission, Zambia</a:t>
            </a:r>
          </a:p>
        </p:txBody>
      </p:sp>
      <p:pic>
        <p:nvPicPr>
          <p:cNvPr id="16" name="Picture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861048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DA83A5-AD0E-42C3-BD2D-45DFAD35650B}"/>
              </a:ext>
            </a:extLst>
          </p:cNvPr>
          <p:cNvSpPr/>
          <p:nvPr/>
        </p:nvSpPr>
        <p:spPr bwMode="auto">
          <a:xfrm>
            <a:off x="617507" y="3170688"/>
            <a:ext cx="8274973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Vietnam Competition Authority, Vietnam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C1D7BADA-036F-4094-96D3-A73F3138B8A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2" y="2996952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29183F-72F0-41A8-B8F8-59F1299AEAC3}"/>
              </a:ext>
            </a:extLst>
          </p:cNvPr>
          <p:cNvSpPr/>
          <p:nvPr/>
        </p:nvSpPr>
        <p:spPr>
          <a:xfrm>
            <a:off x="617156" y="2311462"/>
            <a:ext cx="8275324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Office of Fair Trading, United Kingdom</a:t>
            </a:r>
          </a:p>
        </p:txBody>
      </p:sp>
      <p:pic>
        <p:nvPicPr>
          <p:cNvPr id="10" name="Picture 2" descr="C:\Users\AKS\Desktop\UK Flag.png">
            <a:extLst>
              <a:ext uri="{FF2B5EF4-FFF2-40B4-BE49-F238E27FC236}">
                <a16:creationId xmlns:a16="http://schemas.microsoft.com/office/drawing/2014/main" id="{3C20ACCD-3911-4E48-859B-58B96A75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3" y="2132856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7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73324" y="3501008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Organisation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for Economic Co-operation and Development (OECD)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693220" y="5910952"/>
            <a:ext cx="36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COMESA Competition Commission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58308" y="3501008"/>
            <a:ext cx="3312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Swiss Competition Commission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5128592" y="5910952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Superintendence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El Salvador 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Users\AKS\Desktop\Video Pic\OEC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8" y="1844824"/>
            <a:ext cx="2969312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\Desktop\Video Pic\Swis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2" y="1844824"/>
            <a:ext cx="2971800" cy="16459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KS\Desktop\Video Pic\Comes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9" y="4231352"/>
            <a:ext cx="2969312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KS\Desktop\Video Pic\El Salvad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2" y="4231352"/>
            <a:ext cx="2971800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9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02832" y="3501008"/>
            <a:ext cx="36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Eswatini Competition Commission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693220" y="5910952"/>
            <a:ext cx="36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Fair Trading Commission, Jamaica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58308" y="3501008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Federal Competition and Consumer Protection Commission, Nigeria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5128592" y="5910952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Office for the Protection of Competition, Czech Republic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937" y="1844824"/>
            <a:ext cx="2945694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649" y="1844824"/>
            <a:ext cx="2935686" cy="16459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937" y="4231352"/>
            <a:ext cx="2945693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837" y="4231352"/>
            <a:ext cx="2935310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4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02832" y="3501008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Trade Competition Commission of Thailand</a:t>
            </a: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693220" y="5910952"/>
            <a:ext cx="36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Fair Trading Commission, Seychelles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58308" y="3501008"/>
            <a:ext cx="3312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Authority of Kenya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5076056" y="5910952"/>
            <a:ext cx="30963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Spanish National Commission On Markets And Competition (CNMC)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128" y="1844824"/>
            <a:ext cx="2925311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837" y="1844824"/>
            <a:ext cx="2935310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6637" y="4231352"/>
            <a:ext cx="2936293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837" y="4232113"/>
            <a:ext cx="2935310" cy="1644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02832" y="3501008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Deutsche Gesellschaft für Internationale</a:t>
            </a:r>
          </a:p>
          <a:p>
            <a:pPr algn="ctr" eaLnBrk="1" hangingPunct="1"/>
            <a:r>
              <a:rPr lang="de-DE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Zusammenarbeit (GIZ)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693220" y="5910952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Gabriel Ibarra Pardo</a:t>
            </a:r>
          </a:p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Ibarra Abogados, Colombia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58308" y="3501008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Geeta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Gouri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Former Member, CCI, India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4958308" y="5910952"/>
            <a:ext cx="3312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Spencer Weber Waller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Professor, Loyola University Chicago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128" y="1849937"/>
            <a:ext cx="2925311" cy="16356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837" y="1845669"/>
            <a:ext cx="2935310" cy="16442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7805" y="4231352"/>
            <a:ext cx="2933956" cy="164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838" y="4230591"/>
            <a:ext cx="2933956" cy="16439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02832" y="3501008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Taimoon Stewart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University of West Indies</a:t>
            </a: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7805" y="1847088"/>
            <a:ext cx="2933955" cy="1653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3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390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1200"/>
            <a:ext cx="7344816" cy="3926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99592" y="5877272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Pradeep S Mehta</a:t>
            </a:r>
          </a:p>
          <a:p>
            <a:pPr algn="ctr" eaLnBrk="1" hangingPunct="1"/>
            <a:r>
              <a:rPr lang="en-GB" sz="20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Secretary General, CUTS International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12923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Why World Competition Day?</a:t>
            </a:r>
          </a:p>
        </p:txBody>
      </p:sp>
    </p:spTree>
    <p:extLst>
      <p:ext uri="{BB962C8B-B14F-4D97-AF65-F5344CB8AC3E}">
        <p14:creationId xmlns:p14="http://schemas.microsoft.com/office/powerpoint/2010/main" val="15087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193991"/>
              </p:ext>
            </p:extLst>
          </p:nvPr>
        </p:nvGraphicFramePr>
        <p:xfrm>
          <a:off x="164868" y="1772817"/>
          <a:ext cx="8814264" cy="459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4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9" marB="45719" anchor="ctr">
                    <a:solidFill>
                      <a:srgbClr val="F2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9" marB="45719" anchor="ctr">
                    <a:solidFill>
                      <a:srgbClr val="F2B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The ACCC celebrates World Competition Day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LinkedIn, December 05,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Australia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5096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World Competition Day 2021: Towards an Inclusive and Resilient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CCA Press Release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Facebook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Botswana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Office for the Protection of Competition celebrates the World Competition Day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02,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Czech Republic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Competition policy required to aid government efforts to revive economy through MSMEs: CIRC Chairman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KNN India, December 08, 2021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9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657395"/>
              </p:ext>
            </p:extLst>
          </p:nvPr>
        </p:nvGraphicFramePr>
        <p:xfrm>
          <a:off x="164868" y="1772817"/>
          <a:ext cx="8814264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9" marB="45719" anchor="ctr">
                    <a:solidFill>
                      <a:srgbClr val="F2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9" marB="45719" anchor="ctr">
                    <a:solidFill>
                      <a:srgbClr val="F2B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India must revisit its 2011 Competition Policy draft. EU, Australia, and Japan are ahead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By Arvind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Mayaram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Garima Sodhi and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Bhaavi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Agrawal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Print, December 09,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866501"/>
                  </a:ext>
                </a:extLst>
              </a:tr>
              <a:tr h="2736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FTC Promoting Competition Policy for an Inclusive and Resilient Economy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Ministry of Industry Investment &amp; Commerce, December 19, 2021</a:t>
                      </a:r>
                      <a:endParaRPr lang="en-US" sz="1600" b="0" u="none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The FTC’s message for World Competition Day 2021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FTC, December 06,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FTC promoting competition policy for an inclusive and resilient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FTC Press Release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The Gleaner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12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761998"/>
              </p:ext>
            </p:extLst>
          </p:nvPr>
        </p:nvGraphicFramePr>
        <p:xfrm>
          <a:off x="179512" y="1772817"/>
          <a:ext cx="8784976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FTC Commemorate World Competition Day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November 29,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14593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Competition Authority of Kenya celebrates World Competition Day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05,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Balancing small firms’ growth, competition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Business Daily, December 06,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Institute of Economic Affairs commemorate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YouTube, December 03, 2021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Kenya</a:t>
                      </a:r>
                      <a:endParaRPr lang="en-IN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Drawing contest for children “Competition - the cornerstone of development”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Facebook, December 06,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Latvia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3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940517"/>
              </p:ext>
            </p:extLst>
          </p:nvPr>
        </p:nvGraphicFramePr>
        <p:xfrm>
          <a:off x="179512" y="1792634"/>
          <a:ext cx="8784976" cy="458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The Competition Council discusses the involvement of the state and local governments in commercial activities with cooperation partners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Council Press Release, December 20,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Competition Council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organised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 a campaign “Most absurd obstacle to the competition”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October – November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Latvia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Lithuanian Competition Council (KT) supports the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LinkedIn, December 05, 2021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Lithuania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Commemoration of World Competition Day, 5th December 2021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CFTC Press Release, December 05,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COMESA Competition Commission supports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06,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Malawi</a:t>
                      </a:r>
                      <a:endParaRPr lang="en-IN" sz="16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060970"/>
              </p:ext>
            </p:extLst>
          </p:nvPr>
        </p:nvGraphicFramePr>
        <p:xfrm>
          <a:off x="179512" y="1792633"/>
          <a:ext cx="8784976" cy="471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CUTS International Celebrates the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Competition Commission News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Facebook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Better access to medical products: a revision of certain laws requested 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Le Defi Media, December 06,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World Competition Day: Eliminate Barriers to Early Access by Putting Intellectual Property Law on the Back Burner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Consom'Actor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December 07,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CAP calls for a comprehensive Competition Policy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Consumer Advocacy Platform, December 07, 2021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Mauritius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Digital Poster-making Contest in Celebration of World Competition Day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DOJ News, November 17, 2021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Philippines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96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294368"/>
              </p:ext>
            </p:extLst>
          </p:nvPr>
        </p:nvGraphicFramePr>
        <p:xfrm>
          <a:off x="155780" y="1830008"/>
          <a:ext cx="8808708" cy="45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8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Market collusion? Give a signal! - the campaign launched by the President of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UOKiK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Press Release, December 06, 2021</a:t>
                      </a:r>
                      <a:endParaRPr lang="en-US" sz="10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Poland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0878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RICA celebrates the World Competition Day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16, 2021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Rwanda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World Competition Day - A message from Minister Hassan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Ministry of Finance, Economic Planning and Trade News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Facebook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Seychelles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Eswatini Competition Commission celebrates the World Competition Day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05, 2021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Swaziland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0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7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736460"/>
              </p:ext>
            </p:extLst>
          </p:nvPr>
        </p:nvGraphicFramePr>
        <p:xfrm>
          <a:off x="155780" y="1830008"/>
          <a:ext cx="8808708" cy="152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8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Message from the Chairman of TTFTC - Dr. Ronald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Ramkissoon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TTFTC News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Facebook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Trinidad and Tobago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0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2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235646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7"/>
          <a:stretch/>
        </p:blipFill>
        <p:spPr bwMode="auto">
          <a:xfrm>
            <a:off x="323528" y="1844824"/>
            <a:ext cx="8496944" cy="3397150"/>
          </a:xfrm>
          <a:prstGeom prst="rect">
            <a:avLst/>
          </a:prstGeom>
          <a:noFill/>
          <a:ln>
            <a:solidFill>
              <a:srgbClr val="FF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-1" y="5229200"/>
            <a:ext cx="9144001" cy="923330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 anchor="ctr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CUTS International and CUTS Institute for Regulation &amp; Competition (CIRC) jointly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a webinar on “Competition Policy for an Inclusive and Resilient Economy” on December 06. Webinar details can be accessed </a:t>
            </a:r>
            <a:r>
              <a:rPr lang="en-US" dirty="0">
                <a:latin typeface="Segoe UI" pitchFamily="34" charset="0"/>
                <a:cs typeface="Segoe UI" pitchFamily="34" charset="0"/>
                <a:hlinkClick r:id="rId4"/>
              </a:rPr>
              <a:t>here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223754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512" y="4904000"/>
            <a:ext cx="4320000" cy="1477328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Eswatini Competition Commission through Junior Achievement Eswatini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a workshop and engaged small businesses on matters of competition and consumer welfare.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644008" y="4904000"/>
            <a:ext cx="4320480" cy="1477328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Institute of Economic Affairs, Kenya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a webinar on “Competition Policy for an Inclusive and Resilient Economy” on December 03, 2021.</a:t>
            </a:r>
          </a:p>
          <a:p>
            <a:pPr algn="just">
              <a:defRPr/>
            </a:pP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10811"/>
          <a:stretch/>
        </p:blipFill>
        <p:spPr bwMode="auto">
          <a:xfrm>
            <a:off x="4644008" y="1772816"/>
            <a:ext cx="4320000" cy="30502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908A0-E6D5-4C5D-8AB2-415A3A91E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1697"/>
            <a:ext cx="4319527" cy="30414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034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235646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-1" y="5373216"/>
            <a:ext cx="9144001" cy="900000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 anchor="ctr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Competition Authority of Albania celebrated the day through a video projection on the University of Tirana’s building.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579B1-677E-450B-8191-1AA1966EF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32049"/>
            <a:ext cx="8496944" cy="3535649"/>
          </a:xfrm>
          <a:prstGeom prst="rect">
            <a:avLst/>
          </a:prstGeom>
          <a:ln>
            <a:solidFill>
              <a:srgbClr val="FFCC99"/>
            </a:solidFill>
          </a:ln>
        </p:spPr>
      </p:pic>
    </p:spTree>
    <p:extLst>
      <p:ext uri="{BB962C8B-B14F-4D97-AF65-F5344CB8AC3E}">
        <p14:creationId xmlns:p14="http://schemas.microsoft.com/office/powerpoint/2010/main" val="348982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Themes… since 2010</a:t>
            </a:r>
            <a:endParaRPr lang="en-IN" sz="3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8536" y="1772816"/>
            <a:ext cx="83709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08150" lvl="1" indent="-1708150" eaLnBrk="1" hangingPunct="1"/>
            <a:r>
              <a:rPr lang="en-IN" dirty="0">
                <a:latin typeface="Segoe UI" pitchFamily="34" charset="0"/>
                <a:cs typeface="Segoe UI" pitchFamily="34" charset="0"/>
              </a:rPr>
              <a:t>2010	International Air-transport Cartels and its Impact on Developing Countries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537" y="2483460"/>
            <a:ext cx="8370928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defTabSz="622300">
              <a:spcAft>
                <a:spcPts val="0"/>
              </a:spcAft>
              <a:defRPr/>
            </a:pPr>
            <a:r>
              <a:rPr lang="en-IN" dirty="0">
                <a:latin typeface="Segoe UI" pitchFamily="34" charset="0"/>
                <a:cs typeface="Segoe UI" pitchFamily="34" charset="0"/>
              </a:rPr>
              <a:t>2011		       Cartels and their Harmful Effects on Consumers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368537" y="2917105"/>
            <a:ext cx="83709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2012 &amp; 2013      Adverse Impact of Cartels on the Poor </a:t>
            </a:r>
          </a:p>
        </p:txBody>
      </p:sp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368536" y="3350750"/>
            <a:ext cx="8370927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ct val="15000"/>
              </a:spcAft>
            </a:pPr>
            <a:r>
              <a:rPr lang="en-US" dirty="0">
                <a:latin typeface="Segoe UI" pitchFamily="34" charset="0"/>
                <a:cs typeface="Segoe UI" pitchFamily="34" charset="0"/>
              </a:rPr>
              <a:t>2014 &amp; 2015      Competition Issues in Public Procurement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68537" y="3784395"/>
            <a:ext cx="83709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2016		       Linkages between Competition and Intellectual Property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368537" y="4218040"/>
            <a:ext cx="8370927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2017		       Re-imagining Competition Policy and Law in the Era of       		                 Disruption</a:t>
            </a: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368537" y="4928684"/>
            <a:ext cx="83709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2018		       Digital Economy, Innovation and Competition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368536" y="5362329"/>
            <a:ext cx="8370927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2019		       Ensuring Effective Competition in an Increasingly Online World</a:t>
            </a: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368537" y="5795972"/>
            <a:ext cx="837092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2020		       Competition Policy and Access to Healthcare</a:t>
            </a: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368536" y="6237312"/>
            <a:ext cx="8370927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2021		       Competition Policy for an Inclusive and Resilient Economy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07704" y="1772816"/>
            <a:ext cx="0" cy="483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21911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78885" y="292494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75343" y="3288526"/>
            <a:ext cx="65123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hlinkClick r:id="rId4"/>
            <a:extLst>
              <a:ext uri="{FF2B5EF4-FFF2-40B4-BE49-F238E27FC236}">
                <a16:creationId xmlns:a16="http://schemas.microsoft.com/office/drawing/2014/main" id="{6C86170C-2E40-4010-966C-5F0B85AD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887088"/>
            <a:ext cx="31683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KS\Desktop\Com 2019.jpg">
            <a:hlinkClick r:id="rId6"/>
            <a:extLst>
              <a:ext uri="{FF2B5EF4-FFF2-40B4-BE49-F238E27FC236}">
                <a16:creationId xmlns:a16="http://schemas.microsoft.com/office/drawing/2014/main" id="{9C43580B-FFCF-47CC-87F3-76990AE0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21" y="1887088"/>
            <a:ext cx="3159198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KS\Desktop\Com 2018.jpg">
            <a:hlinkClick r:id="rId8"/>
            <a:extLst>
              <a:ext uri="{FF2B5EF4-FFF2-40B4-BE49-F238E27FC236}">
                <a16:creationId xmlns:a16="http://schemas.microsoft.com/office/drawing/2014/main" id="{D71FAB1A-B5A3-4AFB-95B7-B1457FC3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3" y="4578654"/>
            <a:ext cx="3164903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KS\Desktop\Com 2017.jpg">
            <a:hlinkClick r:id="rId10"/>
            <a:extLst>
              <a:ext uri="{FF2B5EF4-FFF2-40B4-BE49-F238E27FC236}">
                <a16:creationId xmlns:a16="http://schemas.microsoft.com/office/drawing/2014/main" id="{C105C96B-8C9A-4A19-9F76-EFCD0541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21" y="4578654"/>
            <a:ext cx="3164904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5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78885" y="292494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75343" y="3288526"/>
            <a:ext cx="65123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C:\Users\AKS\Desktop\Com 2016.jpg">
            <a:hlinkClick r:id="rId4"/>
            <a:extLst>
              <a:ext uri="{FF2B5EF4-FFF2-40B4-BE49-F238E27FC236}">
                <a16:creationId xmlns:a16="http://schemas.microsoft.com/office/drawing/2014/main" id="{3699DBD0-B3D3-46B0-8569-B3D1B32E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2" y="1887088"/>
            <a:ext cx="3164903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KS\Desktop\Com 2015.jpg">
            <a:hlinkClick r:id="rId6"/>
            <a:extLst>
              <a:ext uri="{FF2B5EF4-FFF2-40B4-BE49-F238E27FC236}">
                <a16:creationId xmlns:a16="http://schemas.microsoft.com/office/drawing/2014/main" id="{BA0226DF-6D20-4E96-BCF2-78F3FE34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4262"/>
            <a:ext cx="31683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AKS\Desktop\Com 2014.jpg">
            <a:hlinkClick r:id="rId8"/>
            <a:extLst>
              <a:ext uri="{FF2B5EF4-FFF2-40B4-BE49-F238E27FC236}">
                <a16:creationId xmlns:a16="http://schemas.microsoft.com/office/drawing/2014/main" id="{742A15E6-F48D-4C14-A007-210CC5CF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1" y="4575238"/>
            <a:ext cx="3164903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KS\Desktop\Com 2013.jpg">
            <a:hlinkClick r:id="rId10"/>
            <a:extLst>
              <a:ext uri="{FF2B5EF4-FFF2-40B4-BE49-F238E27FC236}">
                <a16:creationId xmlns:a16="http://schemas.microsoft.com/office/drawing/2014/main" id="{01DF6DA7-5CAD-4004-9D3D-C9ACC1ED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75238"/>
            <a:ext cx="3164903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1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78885" y="292494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75343" y="3288526"/>
            <a:ext cx="65123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AKS\Desktop\Com 2012.jpg">
            <a:hlinkClick r:id="rId4"/>
            <a:extLst>
              <a:ext uri="{FF2B5EF4-FFF2-40B4-BE49-F238E27FC236}">
                <a16:creationId xmlns:a16="http://schemas.microsoft.com/office/drawing/2014/main" id="{8D836DFA-D034-43D8-84AD-CE165094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" y="1889914"/>
            <a:ext cx="3168352" cy="189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KS\Desktop\Com 2011.jpg">
            <a:hlinkClick r:id="rId6"/>
            <a:extLst>
              <a:ext uri="{FF2B5EF4-FFF2-40B4-BE49-F238E27FC236}">
                <a16:creationId xmlns:a16="http://schemas.microsoft.com/office/drawing/2014/main" id="{1817D335-B7CA-452B-95A7-FAF36F8A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89914"/>
            <a:ext cx="3168352" cy="189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1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8" y="2852936"/>
            <a:ext cx="91440" cy="2880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KS\Desktop\Sp. Comp. 2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6" y="2132857"/>
            <a:ext cx="3303880" cy="42484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689156"/>
            <a:ext cx="4183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Special Edition consists of selected articles written by renowned experts…</a:t>
            </a:r>
          </a:p>
        </p:txBody>
      </p:sp>
    </p:spTree>
    <p:extLst>
      <p:ext uri="{BB962C8B-B14F-4D97-AF65-F5344CB8AC3E}">
        <p14:creationId xmlns:p14="http://schemas.microsoft.com/office/powerpoint/2010/main" val="281924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9206" y="1728234"/>
            <a:ext cx="5265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6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3020237"/>
            <a:ext cx="9158068" cy="1052513"/>
          </a:xfrm>
          <a:prstGeom prst="rect">
            <a:avLst/>
          </a:prstGeom>
          <a:solidFill>
            <a:srgbClr val="FFFFC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9138" algn="l"/>
              </a:tabLst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Suggestions are welcome for the next year’s theme (i.e. 5</a:t>
            </a:r>
            <a:r>
              <a:rPr lang="en-US" sz="2800" b="1" baseline="30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8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December 2022)</a:t>
            </a:r>
            <a:endParaRPr lang="en-GB" sz="28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7524" y="4320521"/>
            <a:ext cx="8568952" cy="864096"/>
          </a:xfrm>
          <a:prstGeom prst="rect">
            <a:avLst/>
          </a:prstGeom>
          <a:solidFill>
            <a:srgbClr val="FFDBB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2788" algn="l"/>
              </a:tabLs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For further information &amp; suggestions, please contact:</a:t>
            </a:r>
          </a:p>
          <a:p>
            <a:pPr algn="ctr">
              <a:tabLst>
                <a:tab pos="712788" algn="l"/>
              </a:tabLst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Ujjwal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Kumar, 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3"/>
              </a:rPr>
              <a:t>ujk@cuts.org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 |  </a:t>
            </a: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Akshay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Sharma, 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4"/>
              </a:rPr>
              <a:t>aks@cuts.org</a:t>
            </a:r>
            <a:endParaRPr lang="en-US" sz="20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44656"/>
            <a:ext cx="548640" cy="548640"/>
          </a:xfrm>
          <a:prstGeom prst="rect">
            <a:avLst/>
          </a:prstGeom>
        </p:spPr>
      </p:pic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72" y="5544656"/>
            <a:ext cx="548640" cy="548640"/>
          </a:xfrm>
          <a:prstGeom prst="rect">
            <a:avLst/>
          </a:prstGeom>
        </p:spPr>
      </p:pic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44656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12222" y="3177535"/>
            <a:ext cx="8275928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Albanian Competition Authority, Albania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12222" y="3966447"/>
            <a:ext cx="8275928" cy="51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State Commission for the Protection of Economic Competition of Armenia</a:t>
            </a:r>
            <a:endParaRPr lang="en-IN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9" y="3867896"/>
            <a:ext cx="71201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12222" y="5769821"/>
            <a:ext cx="8275928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Federal Competition Authority,  Austria</a:t>
            </a:r>
          </a:p>
        </p:txBody>
      </p:sp>
      <p:pic>
        <p:nvPicPr>
          <p:cNvPr id="36" name="Picture 2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9" y="5596088"/>
            <a:ext cx="712017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2222" y="2304806"/>
            <a:ext cx="8275928" cy="369332"/>
          </a:xfrm>
          <a:custGeom>
            <a:avLst/>
            <a:gdLst>
              <a:gd name="connsiteX0" fmla="*/ 0 w 8642350"/>
              <a:gd name="connsiteY0" fmla="*/ 0 h 707886"/>
              <a:gd name="connsiteX1" fmla="*/ 8642350 w 8642350"/>
              <a:gd name="connsiteY1" fmla="*/ 0 h 707886"/>
              <a:gd name="connsiteX2" fmla="*/ 8642350 w 8642350"/>
              <a:gd name="connsiteY2" fmla="*/ 707886 h 707886"/>
              <a:gd name="connsiteX3" fmla="*/ 0 w 8642350"/>
              <a:gd name="connsiteY3" fmla="*/ 707886 h 707886"/>
              <a:gd name="connsiteX4" fmla="*/ 0 w 8642350"/>
              <a:gd name="connsiteY4" fmla="*/ 0 h 707886"/>
              <a:gd name="connsiteX0" fmla="*/ 373380 w 8642350"/>
              <a:gd name="connsiteY0" fmla="*/ 0 h 723126"/>
              <a:gd name="connsiteX1" fmla="*/ 8642350 w 8642350"/>
              <a:gd name="connsiteY1" fmla="*/ 15240 h 723126"/>
              <a:gd name="connsiteX2" fmla="*/ 8642350 w 8642350"/>
              <a:gd name="connsiteY2" fmla="*/ 723126 h 723126"/>
              <a:gd name="connsiteX3" fmla="*/ 0 w 8642350"/>
              <a:gd name="connsiteY3" fmla="*/ 723126 h 723126"/>
              <a:gd name="connsiteX4" fmla="*/ 373380 w 8642350"/>
              <a:gd name="connsiteY4" fmla="*/ 0 h 723126"/>
              <a:gd name="connsiteX0" fmla="*/ 7620 w 8276590"/>
              <a:gd name="connsiteY0" fmla="*/ 0 h 753606"/>
              <a:gd name="connsiteX1" fmla="*/ 8276590 w 8276590"/>
              <a:gd name="connsiteY1" fmla="*/ 15240 h 753606"/>
              <a:gd name="connsiteX2" fmla="*/ 8276590 w 8276590"/>
              <a:gd name="connsiteY2" fmla="*/ 723126 h 753606"/>
              <a:gd name="connsiteX3" fmla="*/ 0 w 8276590"/>
              <a:gd name="connsiteY3" fmla="*/ 753606 h 753606"/>
              <a:gd name="connsiteX4" fmla="*/ 7620 w 8276590"/>
              <a:gd name="connsiteY4" fmla="*/ 0 h 7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6590" h="753606">
                <a:moveTo>
                  <a:pt x="7620" y="0"/>
                </a:moveTo>
                <a:lnTo>
                  <a:pt x="8276590" y="15240"/>
                </a:lnTo>
                <a:lnTo>
                  <a:pt x="8276590" y="723126"/>
                </a:lnTo>
                <a:lnTo>
                  <a:pt x="0" y="753606"/>
                </a:lnTo>
                <a:lnTo>
                  <a:pt x="76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0">
              <a:defRPr/>
            </a:pPr>
            <a:r>
              <a:rPr lang="en-IN" dirty="0">
                <a:latin typeface="Segoe UI" pitchFamily="34" charset="0"/>
                <a:cs typeface="Segoe UI" pitchFamily="34" charset="0"/>
              </a:rPr>
              <a:t>Competition Promotion and Consumer Protection Directorate, Afghanistan</a:t>
            </a:r>
          </a:p>
        </p:txBody>
      </p:sp>
      <p:pic>
        <p:nvPicPr>
          <p:cNvPr id="40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856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8" y="3003800"/>
            <a:ext cx="712169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1CD22D-47C3-4F3B-8A1E-4DE9822F413A}"/>
              </a:ext>
            </a:extLst>
          </p:cNvPr>
          <p:cNvSpPr/>
          <p:nvPr/>
        </p:nvSpPr>
        <p:spPr bwMode="auto">
          <a:xfrm>
            <a:off x="616552" y="4905727"/>
            <a:ext cx="8275928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Australian Competition &amp; Consumer Commission</a:t>
            </a:r>
          </a:p>
        </p:txBody>
      </p:sp>
      <p:pic>
        <p:nvPicPr>
          <p:cNvPr id="14" name="Picture 24">
            <a:extLst>
              <a:ext uri="{FF2B5EF4-FFF2-40B4-BE49-F238E27FC236}">
                <a16:creationId xmlns:a16="http://schemas.microsoft.com/office/drawing/2014/main" id="{9DC5EC63-E3B5-4E3C-A505-6A385D10B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r="25037"/>
          <a:stretch/>
        </p:blipFill>
        <p:spPr bwMode="auto">
          <a:xfrm>
            <a:off x="256978" y="4731992"/>
            <a:ext cx="712169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8117" y="4892982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 on Protection of Competition, Bulgaria</a:t>
            </a:r>
          </a:p>
        </p:txBody>
      </p:sp>
      <p:pic>
        <p:nvPicPr>
          <p:cNvPr id="20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" y="4725144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11560" y="4040985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Consumer Authority, Botswana</a:t>
            </a:r>
          </a:p>
        </p:txBody>
      </p:sp>
      <p:pic>
        <p:nvPicPr>
          <p:cNvPr id="2050" name="Picture 2" descr="C:\Users\AKS\Desktop\Botswa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" y="3861048"/>
            <a:ext cx="712940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611560" y="3170688"/>
            <a:ext cx="8271877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European Commission - Directorate-General for Competition</a:t>
            </a:r>
          </a:p>
        </p:txBody>
      </p:sp>
      <p:pic>
        <p:nvPicPr>
          <p:cNvPr id="2051" name="Picture 3" descr="C:\Users\AKS\Desktop\Belgi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" y="2996952"/>
            <a:ext cx="713778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611560" y="5762976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Superintendence of Industry and Commerce, Colombia</a:t>
            </a:r>
          </a:p>
        </p:txBody>
      </p:sp>
      <p:pic>
        <p:nvPicPr>
          <p:cNvPr id="2052" name="Picture 4" descr="C:\Users\AKS\Desktop\Colomb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" y="5589240"/>
            <a:ext cx="71294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F71F268-CFDD-4B24-AC3F-46D37DFAB864}"/>
              </a:ext>
            </a:extLst>
          </p:cNvPr>
          <p:cNvSpPr/>
          <p:nvPr/>
        </p:nvSpPr>
        <p:spPr bwMode="auto">
          <a:xfrm>
            <a:off x="621199" y="2313440"/>
            <a:ext cx="8275928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IN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Bangladesh</a:t>
            </a:r>
          </a:p>
        </p:txBody>
      </p:sp>
      <p:pic>
        <p:nvPicPr>
          <p:cNvPr id="19" name="Picture 31">
            <a:extLst>
              <a:ext uri="{FF2B5EF4-FFF2-40B4-BE49-F238E27FC236}">
                <a16:creationId xmlns:a16="http://schemas.microsoft.com/office/drawing/2014/main" id="{8A143B7D-95A7-4986-BBA4-242DCD8F2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3" y="2139704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6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7989" y="5774694"/>
            <a:ext cx="827490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Fiji Commerce Commission, Fiji</a:t>
            </a:r>
          </a:p>
        </p:txBody>
      </p:sp>
      <p:pic>
        <p:nvPicPr>
          <p:cNvPr id="17" name="Picture 1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>
            <a:fillRect/>
          </a:stretch>
        </p:blipFill>
        <p:spPr bwMode="auto">
          <a:xfrm>
            <a:off x="251373" y="5589240"/>
            <a:ext cx="713489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607440" y="4052786"/>
            <a:ext cx="8275998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Superintendence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(SC), El Salvador</a:t>
            </a: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" y="3861048"/>
            <a:ext cx="71294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07441" y="4898880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Estonian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Authority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46" name="Picture 2" descr="C:\Users\AKS\Desktop\Eston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25144"/>
            <a:ext cx="714038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608118" y="3177536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Office for the Protection of Competition, Czech Republic</a:t>
            </a:r>
          </a:p>
        </p:txBody>
      </p:sp>
      <p:pic>
        <p:nvPicPr>
          <p:cNvPr id="2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" y="3003800"/>
            <a:ext cx="71300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A8E203-0B3E-4731-BB74-F972AC448407}"/>
              </a:ext>
            </a:extLst>
          </p:cNvPr>
          <p:cNvSpPr/>
          <p:nvPr/>
        </p:nvSpPr>
        <p:spPr bwMode="auto">
          <a:xfrm>
            <a:off x="607440" y="2317793"/>
            <a:ext cx="827532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 for the Protection of Competition, Cyprus</a:t>
            </a: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99E03567-6A1B-4E4C-B618-6BC512CA3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139704"/>
            <a:ext cx="71294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9898" y="4908588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Hungarian Competition Authority (GVH), Hungary</a:t>
            </a:r>
          </a:p>
        </p:txBody>
      </p:sp>
      <p:pic>
        <p:nvPicPr>
          <p:cNvPr id="30" name="Picture 2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1" y="4731992"/>
            <a:ext cx="71323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09898" y="3177536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Agency of Georgia</a:t>
            </a:r>
          </a:p>
        </p:txBody>
      </p:sp>
      <p:pic>
        <p:nvPicPr>
          <p:cNvPr id="36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03800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609898" y="4021354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Bundeskartellamt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Germany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8" name="Picture 2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3861048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09897" y="5769824"/>
            <a:ext cx="827532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Fair Trading Commission, Jamaica</a:t>
            </a:r>
          </a:p>
        </p:txBody>
      </p:sp>
      <p:pic>
        <p:nvPicPr>
          <p:cNvPr id="2050" name="Picture 2" descr="C:\Users\AKS\Desktop\Jamaic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1" y="5596088"/>
            <a:ext cx="71323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E94516-CED8-4603-B360-94A73B50BE85}"/>
              </a:ext>
            </a:extLst>
          </p:cNvPr>
          <p:cNvSpPr/>
          <p:nvPr/>
        </p:nvSpPr>
        <p:spPr bwMode="auto">
          <a:xfrm>
            <a:off x="610594" y="2313440"/>
            <a:ext cx="827286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Gambia Competition Commission, Gambia</a:t>
            </a:r>
          </a:p>
        </p:txBody>
      </p:sp>
      <p:pic>
        <p:nvPicPr>
          <p:cNvPr id="16" name="Picture 19">
            <a:extLst>
              <a:ext uri="{FF2B5EF4-FFF2-40B4-BE49-F238E27FC236}">
                <a16:creationId xmlns:a16="http://schemas.microsoft.com/office/drawing/2014/main" id="{B48821F7-1793-4B74-BB55-B73CBFC3777E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4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6995" y="5766400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Fair Trading Commission, Malawi</a:t>
            </a:r>
          </a:p>
        </p:txBody>
      </p:sp>
      <p:pic>
        <p:nvPicPr>
          <p:cNvPr id="29" name="Picture 2" descr="C:\Users\AKS\Desktop\malawi 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6088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07440" y="4041632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Council, Republic of Latvia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01388" y="4904016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Council of the Republic of Lithuania</a:t>
            </a:r>
          </a:p>
        </p:txBody>
      </p:sp>
      <p:pic>
        <p:nvPicPr>
          <p:cNvPr id="37" name="Picture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7896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1" y="473199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07441" y="3189386"/>
            <a:ext cx="8275319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Authority of Kenya</a:t>
            </a:r>
          </a:p>
        </p:txBody>
      </p:sp>
      <p:pic>
        <p:nvPicPr>
          <p:cNvPr id="15" name="Picture 2" descr="C:\Users\AKS\Desktop\Ken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003800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14CBC52-C678-4CFE-B7D2-232079D5865E}"/>
              </a:ext>
            </a:extLst>
          </p:cNvPr>
          <p:cNvSpPr/>
          <p:nvPr/>
        </p:nvSpPr>
        <p:spPr bwMode="auto">
          <a:xfrm>
            <a:off x="596350" y="2316373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Protection Agency, Republic of Kazakhstan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8ED4D180-15A4-479C-ABC9-F842F7C4CB0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4"/>
            <a:ext cx="712800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2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07439" y="4905728"/>
            <a:ext cx="8275322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Namibian Competition Commission, Namibia</a:t>
            </a:r>
          </a:p>
        </p:txBody>
      </p:sp>
      <p:pic>
        <p:nvPicPr>
          <p:cNvPr id="40" name="Picture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3199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858959" y="4041632"/>
            <a:ext cx="802380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Authority for Fair Competition and Consumer Protection of Mongolia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5" name="Picture 2" descr="C:\Users\AKS\Desktop\Mongol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867896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617159" y="3177536"/>
            <a:ext cx="8275321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of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Mauritius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003800"/>
            <a:ext cx="713234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618011" y="5769824"/>
            <a:ext cx="8274469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Commerce Commission, New Zealand</a:t>
            </a:r>
          </a:p>
        </p:txBody>
      </p:sp>
      <p:pic>
        <p:nvPicPr>
          <p:cNvPr id="21" name="Picture 2" descr="C:\Users\AKS\Desktop\New Zealan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5596087"/>
            <a:ext cx="713233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2D4BC9-7C45-49C5-B285-F6F5DA045196}"/>
              </a:ext>
            </a:extLst>
          </p:cNvPr>
          <p:cNvSpPr/>
          <p:nvPr/>
        </p:nvSpPr>
        <p:spPr bwMode="auto">
          <a:xfrm>
            <a:off x="586995" y="2308304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COMESA Competition Commission, Malawi</a:t>
            </a:r>
          </a:p>
        </p:txBody>
      </p:sp>
      <p:pic>
        <p:nvPicPr>
          <p:cNvPr id="17" name="Picture 2" descr="C:\Users\AKS\Desktop\malawi flag.png">
            <a:extLst>
              <a:ext uri="{FF2B5EF4-FFF2-40B4-BE49-F238E27FC236}">
                <a16:creationId xmlns:a16="http://schemas.microsoft.com/office/drawing/2014/main" id="{4D101786-BB68-4446-99C5-D0C06711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7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theme/theme1.xml><?xml version="1.0" encoding="utf-8"?>
<a:theme xmlns:a="http://schemas.openxmlformats.org/drawingml/2006/main" name="WCD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13042</TotalTime>
  <Words>1601</Words>
  <Application>Microsoft Office PowerPoint</Application>
  <PresentationFormat>On-screen Show (4:3)</PresentationFormat>
  <Paragraphs>252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Aparajita</vt:lpstr>
      <vt:lpstr>Arial</vt:lpstr>
      <vt:lpstr>Arno Pro Display</vt:lpstr>
      <vt:lpstr>Calibri</vt:lpstr>
      <vt:lpstr>Segoe UI</vt:lpstr>
      <vt:lpstr>WCD_PPT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Competition Day 5th December</dc:title>
  <dc:creator>Ashutosh Soni</dc:creator>
  <cp:lastModifiedBy>Akshay Sharma</cp:lastModifiedBy>
  <cp:revision>1729</cp:revision>
  <cp:lastPrinted>2012-01-23T07:25:41Z</cp:lastPrinted>
  <dcterms:created xsi:type="dcterms:W3CDTF">2012-01-10T11:51:43Z</dcterms:created>
  <dcterms:modified xsi:type="dcterms:W3CDTF">2022-02-02T09:21:49Z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