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media/image15.jpg" ContentType="image/png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3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2"/>
  </p:sldMasterIdLst>
  <p:notesMasterIdLst>
    <p:notesMasterId r:id="rId37"/>
  </p:notesMasterIdLst>
  <p:handoutMasterIdLst>
    <p:handoutMasterId r:id="rId38"/>
  </p:handoutMasterIdLst>
  <p:sldIdLst>
    <p:sldId id="256" r:id="rId3"/>
    <p:sldId id="260" r:id="rId4"/>
    <p:sldId id="297" r:id="rId5"/>
    <p:sldId id="365" r:id="rId6"/>
    <p:sldId id="287" r:id="rId7"/>
    <p:sldId id="298" r:id="rId8"/>
    <p:sldId id="299" r:id="rId9"/>
    <p:sldId id="300" r:id="rId10"/>
    <p:sldId id="301" r:id="rId11"/>
    <p:sldId id="302" r:id="rId12"/>
    <p:sldId id="303" r:id="rId13"/>
    <p:sldId id="324" r:id="rId14"/>
    <p:sldId id="325" r:id="rId15"/>
    <p:sldId id="326" r:id="rId16"/>
    <p:sldId id="338" r:id="rId17"/>
    <p:sldId id="360" r:id="rId18"/>
    <p:sldId id="321" r:id="rId19"/>
    <p:sldId id="368" r:id="rId20"/>
    <p:sldId id="363" r:id="rId21"/>
    <p:sldId id="329" r:id="rId22"/>
    <p:sldId id="353" r:id="rId23"/>
    <p:sldId id="354" r:id="rId24"/>
    <p:sldId id="355" r:id="rId25"/>
    <p:sldId id="361" r:id="rId26"/>
    <p:sldId id="367" r:id="rId27"/>
    <p:sldId id="323" r:id="rId28"/>
    <p:sldId id="313" r:id="rId29"/>
    <p:sldId id="359" r:id="rId30"/>
    <p:sldId id="336" r:id="rId31"/>
    <p:sldId id="350" r:id="rId32"/>
    <p:sldId id="351" r:id="rId33"/>
    <p:sldId id="366" r:id="rId34"/>
    <p:sldId id="337" r:id="rId35"/>
    <p:sldId id="315" r:id="rId36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7A23407-1E3F-473B-9682-4359ACD38A41}">
          <p14:sldIdLst>
            <p14:sldId id="256"/>
            <p14:sldId id="260"/>
            <p14:sldId id="297"/>
            <p14:sldId id="365"/>
            <p14:sldId id="287"/>
            <p14:sldId id="298"/>
            <p14:sldId id="299"/>
            <p14:sldId id="300"/>
            <p14:sldId id="301"/>
            <p14:sldId id="302"/>
            <p14:sldId id="303"/>
            <p14:sldId id="324"/>
            <p14:sldId id="325"/>
            <p14:sldId id="326"/>
            <p14:sldId id="338"/>
            <p14:sldId id="360"/>
            <p14:sldId id="321"/>
            <p14:sldId id="368"/>
            <p14:sldId id="363"/>
            <p14:sldId id="329"/>
            <p14:sldId id="353"/>
            <p14:sldId id="354"/>
            <p14:sldId id="355"/>
            <p14:sldId id="361"/>
            <p14:sldId id="367"/>
            <p14:sldId id="323"/>
            <p14:sldId id="313"/>
            <p14:sldId id="359"/>
            <p14:sldId id="336"/>
            <p14:sldId id="350"/>
            <p14:sldId id="351"/>
            <p14:sldId id="366"/>
            <p14:sldId id="337"/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144">
          <p15:clr>
            <a:srgbClr val="A4A3A4"/>
          </p15:clr>
        </p15:guide>
        <p15:guide id="4" pos="56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dhuri Vasnani" initials="MV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B7"/>
    <a:srgbClr val="FFCC99"/>
    <a:srgbClr val="FFCF37"/>
    <a:srgbClr val="FFDE75"/>
    <a:srgbClr val="FFE593"/>
    <a:srgbClr val="FABE00"/>
    <a:srgbClr val="F2B800"/>
    <a:srgbClr val="000000"/>
    <a:srgbClr val="EFC243"/>
    <a:srgbClr val="EF99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2362" autoAdjust="0"/>
  </p:normalViewPr>
  <p:slideViewPr>
    <p:cSldViewPr>
      <p:cViewPr varScale="1">
        <p:scale>
          <a:sx n="76" d="100"/>
          <a:sy n="76" d="100"/>
        </p:scale>
        <p:origin x="1752" y="58"/>
      </p:cViewPr>
      <p:guideLst>
        <p:guide orient="horz" pos="2160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30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976" y="-126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85FB5-0B55-46FB-8331-9740ADB19EB4}" type="datetimeFigureOut">
              <a:rPr lang="en-IN" smtClean="0"/>
              <a:pPr/>
              <a:t>15-04-2025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1FD53-4C44-4CB3-B61F-9E9DE15089B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06092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092D1-0F0E-4409-A407-2262D42A98D6}" type="datetimeFigureOut">
              <a:rPr lang="en-IN" smtClean="0"/>
              <a:pPr/>
              <a:t>15-04-2025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7D9C8-304B-47EC-8305-8BAB4B8AD84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96288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2771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74314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745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431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367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273E9-9070-42B1-7A9B-D33EBC96E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F35517-0CDA-E377-20FB-A50140BDE0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3C6E34-FF71-613B-E310-F75BB83EF4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44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745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539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03D99-682B-EF73-D4EC-0F1684E08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44854A-AAFC-EFC2-8654-AE56BB0C08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ED3A42-7CA3-912F-C863-0557D263D8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975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17993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24477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9701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74362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96045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961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377828"/>
            <a:ext cx="8229601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1859623"/>
            <a:ext cx="4953000" cy="1752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ED0E78F-C552-4EE0-A77F-1FA97305142D}" type="datetime1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693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1D7337F-C307-4F9B-8E00-0E2205FDBD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1" y="1268760"/>
            <a:ext cx="9167813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559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82359"/>
            <a:ext cx="868680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26D568D-7945-4BAF-BBFF-8D033AD6FA75}" type="datetime1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693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1D7337F-C307-4F9B-8E00-0E2205FDB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8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1319923"/>
            <a:ext cx="1965064" cy="498316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19923"/>
            <a:ext cx="6607884" cy="4983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71E44E4-9FF1-49B3-8563-FDA22517CB61}" type="datetime1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693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1D7337F-C307-4F9B-8E00-0E2205FDB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8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95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EEBAA53-AD51-42AE-8456-215B37682F3D}" type="datetime1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693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1D7337F-C307-4F9B-8E00-0E2205FDBD6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COMESA Competition Commission | Enhancing Intra-Comesa Trade through the  creation of competitive markets">
            <a:extLst>
              <a:ext uri="{FF2B5EF4-FFF2-40B4-BE49-F238E27FC236}">
                <a16:creationId xmlns:a16="http://schemas.microsoft.com/office/drawing/2014/main" id="{5413B9DD-7C76-962C-EFE9-C606720E16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4664"/>
            <a:ext cx="1677132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62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67126"/>
            <a:ext cx="7772400" cy="136207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6694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5129988-0BE9-4708-B2A1-D7E4A27B5120}" type="datetime1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693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1D7337F-C307-4F9B-8E00-0E2205FDB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4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67200" cy="4876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4876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7606345-4C8D-466D-B36D-3E296E3D9476}" type="datetime1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693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1D7337F-C307-4F9B-8E00-0E2205FDB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18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601"/>
            <a:ext cx="42687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011363"/>
            <a:ext cx="4268788" cy="42370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371601"/>
            <a:ext cx="42703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011363"/>
            <a:ext cx="4270375" cy="42370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AC37ECA-EF17-410B-A156-8115ECB1E7C5}" type="datetime1">
              <a:rPr lang="en-US" smtClean="0"/>
              <a:pPr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693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1D7337F-C307-4F9B-8E00-0E2205FDB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0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54EB87C-ADC8-4330-8F2D-2CC2A46D8EED}" type="datetime1">
              <a:rPr lang="en-US" smtClean="0"/>
              <a:pPr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693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1D7337F-C307-4F9B-8E00-0E2205FDB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66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D9A3FA7-8499-41D6-847F-2BAA3649266B}" type="datetime1">
              <a:rPr lang="en-US" smtClean="0"/>
              <a:pPr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693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1D7337F-C307-4F9B-8E00-0E2205FDB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8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4" y="1309688"/>
            <a:ext cx="32369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09689"/>
            <a:ext cx="5340350" cy="50149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4" y="2471739"/>
            <a:ext cx="3236913" cy="3852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AD38DD5-6A0D-4EEE-9E25-A859C9023426}" type="datetime1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693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1D7337F-C307-4F9B-8E00-0E2205FDB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22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92C5713-FD48-47A1-9244-4F7B39666F2A}" type="datetime1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693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1D7337F-C307-4F9B-8E00-0E2205FDB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2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130803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211960" y="26064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/>
            <a:r>
              <a:rPr lang="en-GB" sz="2000" b="1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World Competition Day</a:t>
            </a:r>
          </a:p>
          <a:p>
            <a:pPr algn="r" eaLnBrk="1" hangingPunct="1"/>
            <a:r>
              <a:rPr lang="en-GB" sz="2000" b="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5th December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"/>
          <a:stretch/>
        </p:blipFill>
        <p:spPr>
          <a:xfrm rot="16200000">
            <a:off x="1722382" y="-561634"/>
            <a:ext cx="5699236" cy="9144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" y="1124744"/>
            <a:ext cx="9144001" cy="72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" t="3265" r="209" b="52407"/>
          <a:stretch/>
        </p:blipFill>
        <p:spPr>
          <a:xfrm>
            <a:off x="-2" y="0"/>
            <a:ext cx="9144001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9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9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ncsoc.net/pdf/letter-to-unctad-permanent-mission-of-the-republic-of-seychelles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hyperlink" Target="https://www.youtube.com/watch?v=aycJR0TG6aA&amp;list=PLySmTdTepJ_eUVBeTlk8ovViuevtm8Ori&amp;index=6" TargetMode="External"/><Relationship Id="rId7" Type="http://schemas.openxmlformats.org/officeDocument/2006/relationships/hyperlink" Target="https://www.youtube.com/watch?v=DpQBvCp1QBw&amp;list=PLySmTdTepJ_eUVBeTlk8ovViuevtm8Ori&amp;index=5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67.jpeg"/><Relationship Id="rId5" Type="http://schemas.openxmlformats.org/officeDocument/2006/relationships/hyperlink" Target="https://www.youtube.com/watch?v=MwoTvtA1_zI&amp;list=PLySmTdTepJ_eUVBeTlk8ovViuevtm8Ori&amp;index=3" TargetMode="External"/><Relationship Id="rId10" Type="http://schemas.openxmlformats.org/officeDocument/2006/relationships/image" Target="../media/image69.jpg"/><Relationship Id="rId4" Type="http://schemas.openxmlformats.org/officeDocument/2006/relationships/image" Target="../media/image66.jpeg"/><Relationship Id="rId9" Type="http://schemas.openxmlformats.org/officeDocument/2006/relationships/hyperlink" Target="https://www.youtube.com/watch?v=2XnoqHPbBVQ&amp;list=PLySmTdTepJ_eUVBeTlk8ovViuevtm8Ori&amp;index=2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V_nWwuFbX8&amp;list=PLySmTdTepJ_eUVBeTlk8ovViuevtm8Ori&amp;index=1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71.jpeg"/><Relationship Id="rId5" Type="http://schemas.openxmlformats.org/officeDocument/2006/relationships/hyperlink" Target="https://www.youtube.com/watch?v=fiAA8BscBq8&amp;list=PLySmTdTepJ_eUVBeTlk8ovViuevtm8Ori&amp;index=4" TargetMode="External"/><Relationship Id="rId4" Type="http://schemas.openxmlformats.org/officeDocument/2006/relationships/image" Target="../media/image7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je7Cy_N-090&amp;t=5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essreader.com/eswatini/eswatini-observer-9ZB3/20241205/281771339764069?srsltid=AfmBOopYPdaMkPzSBO1CxBs0TkAqQC_5U8Mei7eUAsfzNOPEAcY_hlXR" TargetMode="External"/><Relationship Id="rId3" Type="http://schemas.openxmlformats.org/officeDocument/2006/relationships/hyperlink" Target="https://www.competitionauthority.co.bw/sites/default/files/CCA%20CELEBRATES%20WORLD%20COMPETITION%20DAY%202024.pdf" TargetMode="External"/><Relationship Id="rId7" Type="http://schemas.openxmlformats.org/officeDocument/2006/relationships/hyperlink" Target="https://www.africa-press.net/eswatini/all-news/escc-joins-world-competition-day-commemoration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6" Type="http://schemas.openxmlformats.org/officeDocument/2006/relationships/hyperlink" Target="https://swazidailynews.com/2024/12/05/escc-joins-world-competition-day-commemoration/" TargetMode="External"/><Relationship Id="rId5" Type="http://schemas.openxmlformats.org/officeDocument/2006/relationships/hyperlink" Target="https://x.com/EswatiniCompCo/status/1864594841478254885" TargetMode="External"/><Relationship Id="rId4" Type="http://schemas.openxmlformats.org/officeDocument/2006/relationships/hyperlink" Target="https://ecompetencia.sc.gob.sv/" TargetMode="External"/><Relationship Id="rId9" Type="http://schemas.openxmlformats.org/officeDocument/2006/relationships/hyperlink" Target="https://www.facebook.com/FijianCCC/posts/world-competition-day-2024-kicks-off-soon-this-years-theme-competition-policy-an/983700577129553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usinessdailyafrica.com/bd/opinion-analysis/columnists/competition-policy-as-a-driver-of-equality-inclusion-4845938#google_vignette" TargetMode="External"/><Relationship Id="rId3" Type="http://schemas.openxmlformats.org/officeDocument/2006/relationships/hyperlink" Target="https://m.economictimes.com/news/india/world-competition-day-2024-trade-competition-and-inequality/amp_articleshow/116274532.cms" TargetMode="External"/><Relationship Id="rId7" Type="http://schemas.openxmlformats.org/officeDocument/2006/relationships/hyperlink" Target="https://jftc.gov.jm/competition-policy-and-inequality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6" Type="http://schemas.openxmlformats.org/officeDocument/2006/relationships/hyperlink" Target="https://x.com/CCI_India/status/1864677265709113712" TargetMode="External"/><Relationship Id="rId5" Type="http://schemas.openxmlformats.org/officeDocument/2006/relationships/hyperlink" Target="https://indiaeducationdiary.in/competition-policy-can-moderate-economic-inequality-pradeep-mehta/" TargetMode="External"/><Relationship Id="rId4" Type="http://schemas.openxmlformats.org/officeDocument/2006/relationships/hyperlink" Target="https://www.apnnews.com/competition-policy-can-moderate-economic-inequality-pradeep-mehta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x.com/NBCDigitalNews/status/1864603618198053205" TargetMode="External"/><Relationship Id="rId3" Type="http://schemas.openxmlformats.org/officeDocument/2006/relationships/hyperlink" Target="https://www.maraviexpress.com/this-years-theme-for-world-competition-day-specifically-focuses-on-lowly-developed-markets-including-malawi-cftc/" TargetMode="External"/><Relationship Id="rId7" Type="http://schemas.openxmlformats.org/officeDocument/2006/relationships/hyperlink" Target="https://www.facebook.com/NBCDigitalNews/videos/world-competition-day-celebrated-by-the-business-sector-and-spearheaded-by-the-n/922627372783565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6" Type="http://schemas.openxmlformats.org/officeDocument/2006/relationships/hyperlink" Target="https://www.youtube.com/watch?v=46LpvGfghw0" TargetMode="External"/><Relationship Id="rId5" Type="http://schemas.openxmlformats.org/officeDocument/2006/relationships/hyperlink" Target="https://leymanck.com/malawi-to-observe-world-competition-day/" TargetMode="External"/><Relationship Id="rId10" Type="http://schemas.openxmlformats.org/officeDocument/2006/relationships/hyperlink" Target="https://www.desertradio.fm/podcast/world-competition-day/" TargetMode="External"/><Relationship Id="rId4" Type="http://schemas.openxmlformats.org/officeDocument/2006/relationships/hyperlink" Target="https://www.cftc.mw/2024/12/04/malawi-commemorates-2024-world-competition-day/" TargetMode="External"/><Relationship Id="rId9" Type="http://schemas.openxmlformats.org/officeDocument/2006/relationships/hyperlink" Target="https://www.instagram.com/nbcdigitalnews/reel/DDMRgfbt7ES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recorder.com/news/40336162/world-competition-day-marked-ccp-lauds-ministers-role-for-promoting-fair-competition-regulating-markets-fostering-best-practices" TargetMode="External"/><Relationship Id="rId3" Type="http://schemas.openxmlformats.org/officeDocument/2006/relationships/hyperlink" Target="https://www.instagram.com/sskohnng/p/DDMIgZ6KQuy/" TargetMode="External"/><Relationship Id="rId7" Type="http://schemas.openxmlformats.org/officeDocument/2006/relationships/hyperlink" Target="https://profit.pakistantoday.com.pk/2024/12/05/ccp-identifies-125-cases-of-market-abuse-strengthens-efforts-for-fair-competition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6" Type="http://schemas.openxmlformats.org/officeDocument/2006/relationships/hyperlink" Target="https://mettisglobal.news/ccp-hosts-media-workshop-to-mark-world-competition-day/" TargetMode="External"/><Relationship Id="rId5" Type="http://schemas.openxmlformats.org/officeDocument/2006/relationships/hyperlink" Target="https://www.urdupoint.com/en/business/world-competition-day-ccp-discusses-progress-1889346.html" TargetMode="External"/><Relationship Id="rId4" Type="http://schemas.openxmlformats.org/officeDocument/2006/relationships/hyperlink" Target="https://theazb.com/world-competition-day-ccp-discusses-progress-and-challenges-in-market-integrity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cc.go.tz/bulletins/aaj6dturvte1z7mmtnksdalk" TargetMode="External"/><Relationship Id="rId3" Type="http://schemas.openxmlformats.org/officeDocument/2006/relationships/hyperlink" Target="https://www.thenews.com.pk/print/1258533-ccp-highlights-challenges-in-promoting-market-integrity-on-world-competition-day" TargetMode="External"/><Relationship Id="rId7" Type="http://schemas.openxmlformats.org/officeDocument/2006/relationships/hyperlink" Target="https://www.linkedin.com/posts/competition-commission-of-south-africa_world-competition-day-trade-competition-activity-7270331589824270336--9fS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6" Type="http://schemas.openxmlformats.org/officeDocument/2006/relationships/hyperlink" Target="https://www.phcc.gov.ph/news/pcc-joins-global-effort-to-combat-inequality-through-competition-policy" TargetMode="External"/><Relationship Id="rId5" Type="http://schemas.openxmlformats.org/officeDocument/2006/relationships/hyperlink" Target="https://www.facebook.com/ICCCpng/posts/world-competition-day-2024in-joining-the-global-observance-of-world-competition-/972071825070615/" TargetMode="External"/><Relationship Id="rId4" Type="http://schemas.openxmlformats.org/officeDocument/2006/relationships/hyperlink" Target="https://iccc.gov.pg/2024/12/05/world-competition-day-2024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osts/bevann_competition-fairmarkets-poverty-activity-7270425791040032768-yP76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5" Type="http://schemas.openxmlformats.org/officeDocument/2006/relationships/hyperlink" Target="https://x.com/CTCZimbabwe/status/1862029193044697115" TargetMode="External"/><Relationship Id="rId4" Type="http://schemas.openxmlformats.org/officeDocument/2006/relationships/hyperlink" Target="https://cuts-lusaka.org/cuts-celebrates-world-competition-day-2024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5" Type="http://schemas.openxmlformats.org/officeDocument/2006/relationships/hyperlink" Target="https://cuts-ccier.org/trade-competition-and-inequality/" TargetMode="External"/><Relationship Id="rId4" Type="http://schemas.openxmlformats.org/officeDocument/2006/relationships/image" Target="../media/image7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5" Type="http://schemas.openxmlformats.org/officeDocument/2006/relationships/image" Target="../media/image74.jpg"/><Relationship Id="rId4" Type="http://schemas.openxmlformats.org/officeDocument/2006/relationships/image" Target="../media/image7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5" Type="http://schemas.openxmlformats.org/officeDocument/2006/relationships/hyperlink" Target="https://cuts-ccier.org/competition-policy-and-inequality/" TargetMode="External"/><Relationship Id="rId4" Type="http://schemas.openxmlformats.org/officeDocument/2006/relationships/image" Target="../media/image75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incsoc.net/pdf/Activities_World_Competition_Day-2022.pdf" TargetMode="External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6" Type="http://schemas.openxmlformats.org/officeDocument/2006/relationships/hyperlink" Target="https://incsoc.net/pdf/Activities_World_Competition_Day-2021.pdf" TargetMode="External"/><Relationship Id="rId11" Type="http://schemas.openxmlformats.org/officeDocument/2006/relationships/image" Target="../media/image79.jpeg"/><Relationship Id="rId5" Type="http://schemas.openxmlformats.org/officeDocument/2006/relationships/image" Target="../media/image76.jpg"/><Relationship Id="rId10" Type="http://schemas.openxmlformats.org/officeDocument/2006/relationships/hyperlink" Target="https://incsoc.net/pdf/activities-wcd-2023.pdf" TargetMode="External"/><Relationship Id="rId4" Type="http://schemas.openxmlformats.org/officeDocument/2006/relationships/hyperlink" Target="https://incsoc.net/pdf/Activities_World_Competition_Day-2020.pdf" TargetMode="External"/><Relationship Id="rId9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incsoc.net/pdf/Activities_World_Competition_Day-2018.pdf" TargetMode="External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8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6" Type="http://schemas.openxmlformats.org/officeDocument/2006/relationships/hyperlink" Target="https://incsoc.net/wp-content/uploads/2018/01/Activities_World_Competition_Day-2016.pdf" TargetMode="External"/><Relationship Id="rId11" Type="http://schemas.openxmlformats.org/officeDocument/2006/relationships/image" Target="../media/image83.jpg"/><Relationship Id="rId5" Type="http://schemas.openxmlformats.org/officeDocument/2006/relationships/image" Target="../media/image80.jpg"/><Relationship Id="rId10" Type="http://schemas.openxmlformats.org/officeDocument/2006/relationships/hyperlink" Target="https://incsoc.net/pdf/Activities_World_Competition_Day-2019.pdf" TargetMode="External"/><Relationship Id="rId4" Type="http://schemas.openxmlformats.org/officeDocument/2006/relationships/hyperlink" Target="https://incsoc.net/wp-content/uploads/2018/01/Activities_World_Competition_Day-2017.pdf" TargetMode="External"/><Relationship Id="rId9" Type="http://schemas.openxmlformats.org/officeDocument/2006/relationships/image" Target="../media/image82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incsoc.net/wp-content/uploads/2018/01/Activities_World_Competition_Day-2014.pdf" TargetMode="External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8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Relationship Id="rId6" Type="http://schemas.openxmlformats.org/officeDocument/2006/relationships/hyperlink" Target="https://incsoc.net/wp-content/uploads/2018/01/Activities_World_Competition_Day-2012.pdf" TargetMode="External"/><Relationship Id="rId11" Type="http://schemas.openxmlformats.org/officeDocument/2006/relationships/image" Target="../media/image87.jpg"/><Relationship Id="rId5" Type="http://schemas.openxmlformats.org/officeDocument/2006/relationships/image" Target="../media/image84.jpg"/><Relationship Id="rId10" Type="http://schemas.openxmlformats.org/officeDocument/2006/relationships/hyperlink" Target="https://incsoc.net/wp-content/uploads/2018/01/Activities_World_Competition_Day-2015.pdf" TargetMode="External"/><Relationship Id="rId4" Type="http://schemas.openxmlformats.org/officeDocument/2006/relationships/hyperlink" Target="https://incsoc.net/wp-content/uploads/2018/01/Activities_World_Competition_Day-2013.pdf" TargetMode="External"/><Relationship Id="rId9" Type="http://schemas.openxmlformats.org/officeDocument/2006/relationships/image" Target="../media/image86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Relationship Id="rId5" Type="http://schemas.openxmlformats.org/officeDocument/2006/relationships/image" Target="../media/image88.jpg"/><Relationship Id="rId4" Type="http://schemas.openxmlformats.org/officeDocument/2006/relationships/hyperlink" Target="https://incsoc.net/wp-content/uploads/2018/01/Activities_World_Competition_Day-2011.pd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Relationship Id="rId5" Type="http://schemas.openxmlformats.org/officeDocument/2006/relationships/image" Target="../media/image89.jpeg"/><Relationship Id="rId4" Type="http://schemas.openxmlformats.org/officeDocument/2006/relationships/hyperlink" Target="https://incsoc.net/wp-content/uploads/2018/02/E-Compendium_Interface_between_Competition_and_Intellectual_Property_Rights-WCD_2016.pdf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hyperlink" Target="mailto:ujk@cuts.org" TargetMode="External"/><Relationship Id="rId7" Type="http://schemas.openxmlformats.org/officeDocument/2006/relationships/hyperlink" Target="http://www.facebook.com/WorldCompetitionDay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Relationship Id="rId6" Type="http://schemas.openxmlformats.org/officeDocument/2006/relationships/image" Target="../media/image90.png"/><Relationship Id="rId11" Type="http://schemas.microsoft.com/office/2007/relationships/hdphoto" Target="../media/hdphoto1.wdp"/><Relationship Id="rId5" Type="http://schemas.openxmlformats.org/officeDocument/2006/relationships/hyperlink" Target="https://twitter.com/CUTS_CCIER?lang=en" TargetMode="External"/><Relationship Id="rId10" Type="http://schemas.openxmlformats.org/officeDocument/2006/relationships/image" Target="../media/image92.png"/><Relationship Id="rId4" Type="http://schemas.openxmlformats.org/officeDocument/2006/relationships/hyperlink" Target="mailto:aks@cuts.org" TargetMode="External"/><Relationship Id="rId9" Type="http://schemas.openxmlformats.org/officeDocument/2006/relationships/hyperlink" Target="https://incsoc.net/world-competition-day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779912" y="3284984"/>
            <a:ext cx="5364088" cy="2448272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31"/>
              <a:gd name="connsiteY0" fmla="*/ 9962 h 10000"/>
              <a:gd name="connsiteX1" fmla="*/ 2031 w 10031"/>
              <a:gd name="connsiteY1" fmla="*/ 0 h 10000"/>
              <a:gd name="connsiteX2" fmla="*/ 10031 w 10031"/>
              <a:gd name="connsiteY2" fmla="*/ 0 h 10000"/>
              <a:gd name="connsiteX3" fmla="*/ 10031 w 10031"/>
              <a:gd name="connsiteY3" fmla="*/ 10000 h 10000"/>
              <a:gd name="connsiteX4" fmla="*/ 31 w 10031"/>
              <a:gd name="connsiteY4" fmla="*/ 10000 h 10000"/>
              <a:gd name="connsiteX5" fmla="*/ 0 w 10031"/>
              <a:gd name="connsiteY5" fmla="*/ 996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31" h="10000">
                <a:moveTo>
                  <a:pt x="0" y="9962"/>
                </a:moveTo>
                <a:lnTo>
                  <a:pt x="2031" y="0"/>
                </a:lnTo>
                <a:lnTo>
                  <a:pt x="10031" y="0"/>
                </a:lnTo>
                <a:lnTo>
                  <a:pt x="10031" y="10000"/>
                </a:lnTo>
                <a:lnTo>
                  <a:pt x="31" y="10000"/>
                </a:lnTo>
                <a:cubicBezTo>
                  <a:pt x="21" y="9987"/>
                  <a:pt x="10" y="9975"/>
                  <a:pt x="0" y="9962"/>
                </a:cubicBezTo>
                <a:close/>
              </a:path>
            </a:pathLst>
          </a:custGeom>
          <a:solidFill>
            <a:srgbClr val="F2B800"/>
          </a:solidFill>
        </p:spPr>
        <p:txBody>
          <a:bodyPr vert="horz" lIns="457200" tIns="0" rIns="91440" bIns="0" rtlCol="0" anchor="ctr" anchorCtr="0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Arno Pro Display" pitchFamily="18" charset="0"/>
                <a:cs typeface="Segoe UI" pitchFamily="34" charset="0"/>
              </a:rPr>
              <a:t>Theme</a:t>
            </a:r>
          </a:p>
          <a:p>
            <a:pPr marL="0" lvl="1" algn="ctr">
              <a:spcBef>
                <a:spcPct val="0"/>
              </a:spcBef>
            </a:pPr>
            <a:r>
              <a:rPr lang="en-US" sz="4200" b="1" i="1" dirty="0">
                <a:latin typeface="Arno Pro Display" pitchFamily="18" charset="0"/>
                <a:cs typeface="Segoe UI" pitchFamily="34" charset="0"/>
              </a:rPr>
              <a:t>Competition Policy and Inequality</a:t>
            </a:r>
            <a:endParaRPr lang="en-GB" sz="4200" b="1" i="1" dirty="0">
              <a:latin typeface="Arno Pro Display" pitchFamily="18" charset="0"/>
              <a:cs typeface="Segoe U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2564904"/>
            <a:ext cx="3600400" cy="386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"/>
            <a:ext cx="9144000" cy="220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OMESA Competition Commission | Enhancing Intra-Comesa Trade through the  creation of competitive markets">
            <a:extLst>
              <a:ext uri="{FF2B5EF4-FFF2-40B4-BE49-F238E27FC236}">
                <a16:creationId xmlns:a16="http://schemas.microsoft.com/office/drawing/2014/main" id="{C1F782EF-14C7-290A-FA0F-7740AF273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88306"/>
            <a:ext cx="1618903" cy="41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306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Support from Countries... since 2010</a:t>
            </a:r>
          </a:p>
          <a:p>
            <a:pPr algn="ctr"/>
            <a:r>
              <a:rPr lang="en-IN" sz="1600" b="1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agencies expressed support towards a formal adoption of the Day</a:t>
            </a:r>
            <a:endParaRPr lang="en-IN" sz="1600" b="1" i="1" dirty="0"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213A5F3-13DC-6F81-FCF5-D9D269851DB4}"/>
              </a:ext>
            </a:extLst>
          </p:cNvPr>
          <p:cNvGrpSpPr/>
          <p:nvPr/>
        </p:nvGrpSpPr>
        <p:grpSpPr>
          <a:xfrm>
            <a:off x="248143" y="5596088"/>
            <a:ext cx="8626047" cy="720000"/>
            <a:chOff x="240948" y="5314904"/>
            <a:chExt cx="8626047" cy="720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32D4BC9-7C45-49C5-B285-F6F5DA045196}"/>
                </a:ext>
              </a:extLst>
            </p:cNvPr>
            <p:cNvSpPr/>
            <p:nvPr/>
          </p:nvSpPr>
          <p:spPr bwMode="auto">
            <a:xfrm>
              <a:off x="586995" y="5380064"/>
              <a:ext cx="8280000" cy="576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b="1" dirty="0">
                  <a:solidFill>
                    <a:srgbClr val="FF0000"/>
                  </a:solidFill>
                  <a:latin typeface="Segoe UI" pitchFamily="34" charset="0"/>
                  <a:cs typeface="Segoe UI" pitchFamily="34" charset="0"/>
                </a:rPr>
                <a:t>COMESA Competition Commission joined hand with CUTS in the campaign</a:t>
              </a:r>
            </a:p>
          </p:txBody>
        </p:sp>
        <p:pic>
          <p:nvPicPr>
            <p:cNvPr id="17" name="Picture 2" descr="C:\Users\AKS\Desktop\malawi flag.png">
              <a:extLst>
                <a:ext uri="{FF2B5EF4-FFF2-40B4-BE49-F238E27FC236}">
                  <a16:creationId xmlns:a16="http://schemas.microsoft.com/office/drawing/2014/main" id="{4D101786-BB68-4446-99C5-D0C0671150B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948" y="5314904"/>
              <a:ext cx="720000" cy="720000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4431DB-360D-8B91-BD3C-5781C0AA63F4}"/>
              </a:ext>
            </a:extLst>
          </p:cNvPr>
          <p:cNvGrpSpPr/>
          <p:nvPr/>
        </p:nvGrpSpPr>
        <p:grpSpPr>
          <a:xfrm>
            <a:off x="258714" y="4731992"/>
            <a:ext cx="8615476" cy="720000"/>
            <a:chOff x="251519" y="4299944"/>
            <a:chExt cx="8615476" cy="720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44C4EFB-7268-90E6-EA6D-DFA9FAEB9819}"/>
                </a:ext>
              </a:extLst>
            </p:cNvPr>
            <p:cNvSpPr/>
            <p:nvPr/>
          </p:nvSpPr>
          <p:spPr bwMode="auto">
            <a:xfrm>
              <a:off x="586995" y="4470256"/>
              <a:ext cx="8280000" cy="378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Competition and Fair Trading Commission, Malawi</a:t>
              </a:r>
            </a:p>
          </p:txBody>
        </p:sp>
        <p:pic>
          <p:nvPicPr>
            <p:cNvPr id="3" name="Picture 2" descr="C:\Users\AKS\Desktop\malawi flag.png">
              <a:extLst>
                <a:ext uri="{FF2B5EF4-FFF2-40B4-BE49-F238E27FC236}">
                  <a16:creationId xmlns:a16="http://schemas.microsoft.com/office/drawing/2014/main" id="{4A97F7A9-E481-20FC-5B68-01FC3B55ADE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19" y="4299944"/>
              <a:ext cx="720000" cy="720000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5227D3-B8C4-3180-CA39-666B8CE2AFD0}"/>
              </a:ext>
            </a:extLst>
          </p:cNvPr>
          <p:cNvGrpSpPr/>
          <p:nvPr/>
        </p:nvGrpSpPr>
        <p:grpSpPr>
          <a:xfrm>
            <a:off x="248145" y="3003800"/>
            <a:ext cx="8636615" cy="720000"/>
            <a:chOff x="250825" y="2571752"/>
            <a:chExt cx="8636615" cy="72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6CD5DB0-F703-2B5F-53AD-AB46F42B2CC1}"/>
                </a:ext>
              </a:extLst>
            </p:cNvPr>
            <p:cNvSpPr/>
            <p:nvPr/>
          </p:nvSpPr>
          <p:spPr bwMode="auto">
            <a:xfrm>
              <a:off x="607440" y="2745488"/>
              <a:ext cx="8280000" cy="378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Competition Council, Republic of Latvia</a:t>
              </a:r>
            </a:p>
          </p:txBody>
        </p:sp>
        <p:pic>
          <p:nvPicPr>
            <p:cNvPr id="6" name="Picture 14">
              <a:extLst>
                <a:ext uri="{FF2B5EF4-FFF2-40B4-BE49-F238E27FC236}">
                  <a16:creationId xmlns:a16="http://schemas.microsoft.com/office/drawing/2014/main" id="{17689457-E3FB-0871-1BC8-3B485FB55260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" y="2571752"/>
              <a:ext cx="720000" cy="720000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E4F6E8-F948-E2D9-17FF-0312940E10E7}"/>
              </a:ext>
            </a:extLst>
          </p:cNvPr>
          <p:cNvGrpSpPr/>
          <p:nvPr/>
        </p:nvGrpSpPr>
        <p:grpSpPr>
          <a:xfrm>
            <a:off x="248143" y="3867896"/>
            <a:ext cx="8636618" cy="720000"/>
            <a:chOff x="244770" y="3435848"/>
            <a:chExt cx="8636618" cy="720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0BE52E5-11BE-AD35-FFA7-167056E263E6}"/>
                </a:ext>
              </a:extLst>
            </p:cNvPr>
            <p:cNvSpPr/>
            <p:nvPr/>
          </p:nvSpPr>
          <p:spPr bwMode="auto">
            <a:xfrm>
              <a:off x="601388" y="3607872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Competition Council of the Republic of Lithuania</a:t>
              </a:r>
            </a:p>
          </p:txBody>
        </p:sp>
        <p:pic>
          <p:nvPicPr>
            <p:cNvPr id="7" name="Picture 15">
              <a:extLst>
                <a:ext uri="{FF2B5EF4-FFF2-40B4-BE49-F238E27FC236}">
                  <a16:creationId xmlns:a16="http://schemas.microsoft.com/office/drawing/2014/main" id="{FC620750-D3EB-D0B3-23CA-B4949DE15F20}"/>
                </a:ext>
              </a:extLst>
            </p:cNvPr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70" y="3435848"/>
              <a:ext cx="720000" cy="720000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B1D875B-387C-3313-B672-AD548249EFE0}"/>
              </a:ext>
            </a:extLst>
          </p:cNvPr>
          <p:cNvGrpSpPr/>
          <p:nvPr/>
        </p:nvGrpSpPr>
        <p:grpSpPr>
          <a:xfrm>
            <a:off x="248145" y="2132856"/>
            <a:ext cx="8636615" cy="720000"/>
            <a:chOff x="251520" y="1700808"/>
            <a:chExt cx="8636615" cy="720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2541393-5185-8EA6-23A2-C97D79A6DF1F}"/>
                </a:ext>
              </a:extLst>
            </p:cNvPr>
            <p:cNvSpPr/>
            <p:nvPr/>
          </p:nvSpPr>
          <p:spPr bwMode="auto">
            <a:xfrm>
              <a:off x="608135" y="1874544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Competition Protection Agency, Kuwait</a:t>
              </a:r>
            </a:p>
          </p:txBody>
        </p:sp>
        <p:pic>
          <p:nvPicPr>
            <p:cNvPr id="9" name="Picture 14">
              <a:extLst>
                <a:ext uri="{FF2B5EF4-FFF2-40B4-BE49-F238E27FC236}">
                  <a16:creationId xmlns:a16="http://schemas.microsoft.com/office/drawing/2014/main" id="{77CE6CC7-D163-796C-0ECE-4A3338E7E1E0}"/>
                </a:ext>
              </a:extLst>
            </p:cNvPr>
            <p:cNvPicPr>
              <a:picLocks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69" t="1203" r="41255" b="-1203"/>
            <a:stretch/>
          </p:blipFill>
          <p:spPr bwMode="auto">
            <a:xfrm>
              <a:off x="251520" y="1700808"/>
              <a:ext cx="720000" cy="720000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4574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Support from Countries... since 2010</a:t>
            </a:r>
          </a:p>
          <a:p>
            <a:pPr algn="ctr"/>
            <a:r>
              <a:rPr lang="en-IN" sz="1600" b="1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agencies expressed support towards a formal adoption of the Day</a:t>
            </a:r>
            <a:endParaRPr lang="en-IN" sz="1600" b="1" i="1" dirty="0"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E3F3120-D3D3-2F94-F446-1FA2AC8E1201}"/>
              </a:ext>
            </a:extLst>
          </p:cNvPr>
          <p:cNvGrpSpPr/>
          <p:nvPr/>
        </p:nvGrpSpPr>
        <p:grpSpPr>
          <a:xfrm>
            <a:off x="251172" y="5583506"/>
            <a:ext cx="8668235" cy="718966"/>
            <a:chOff x="251520" y="5308056"/>
            <a:chExt cx="8668235" cy="71896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902FC09-6531-43F3-A870-764DF10B4656}"/>
                </a:ext>
              </a:extLst>
            </p:cNvPr>
            <p:cNvSpPr/>
            <p:nvPr/>
          </p:nvSpPr>
          <p:spPr bwMode="auto">
            <a:xfrm>
              <a:off x="639755" y="5468925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Federal Competition and Consumer Protection Commission, Nigeria</a:t>
              </a:r>
            </a:p>
          </p:txBody>
        </p:sp>
        <p:pic>
          <p:nvPicPr>
            <p:cNvPr id="19" name="Picture 3" descr="C:\Users\AKS\Desktop\Nigeria.png">
              <a:extLst>
                <a:ext uri="{FF2B5EF4-FFF2-40B4-BE49-F238E27FC236}">
                  <a16:creationId xmlns:a16="http://schemas.microsoft.com/office/drawing/2014/main" id="{6C428C64-63CB-4EBA-BDC7-E861D371C6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5308056"/>
              <a:ext cx="720000" cy="718966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F7124C-5045-F54F-ADA3-28DBEEEDA404}"/>
              </a:ext>
            </a:extLst>
          </p:cNvPr>
          <p:cNvGrpSpPr/>
          <p:nvPr/>
        </p:nvGrpSpPr>
        <p:grpSpPr>
          <a:xfrm>
            <a:off x="266981" y="3861048"/>
            <a:ext cx="8636616" cy="720000"/>
            <a:chOff x="250823" y="3939904"/>
            <a:chExt cx="8636616" cy="720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6F72607-E807-97A9-A526-EF37D3B7DD56}"/>
                </a:ext>
              </a:extLst>
            </p:cNvPr>
            <p:cNvSpPr/>
            <p:nvPr/>
          </p:nvSpPr>
          <p:spPr bwMode="auto">
            <a:xfrm>
              <a:off x="607439" y="4113640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Namibian Competition Commission, Namibia</a:t>
              </a:r>
            </a:p>
          </p:txBody>
        </p:sp>
        <p:pic>
          <p:nvPicPr>
            <p:cNvPr id="3" name="Picture 17">
              <a:extLst>
                <a:ext uri="{FF2B5EF4-FFF2-40B4-BE49-F238E27FC236}">
                  <a16:creationId xmlns:a16="http://schemas.microsoft.com/office/drawing/2014/main" id="{4FEB68D9-DA65-3D53-D73F-A3A4D0A8D394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3" y="3939904"/>
              <a:ext cx="720000" cy="720000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A3C6D8-6D50-1B31-C87C-CDCE543C36B2}"/>
              </a:ext>
            </a:extLst>
          </p:cNvPr>
          <p:cNvGrpSpPr/>
          <p:nvPr/>
        </p:nvGrpSpPr>
        <p:grpSpPr>
          <a:xfrm>
            <a:off x="266981" y="2996953"/>
            <a:ext cx="8636616" cy="719999"/>
            <a:chOff x="250824" y="3075809"/>
            <a:chExt cx="8636616" cy="7199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1591FFB-5811-F123-7B23-DF963EE39C48}"/>
                </a:ext>
              </a:extLst>
            </p:cNvPr>
            <p:cNvSpPr/>
            <p:nvPr/>
          </p:nvSpPr>
          <p:spPr bwMode="auto">
            <a:xfrm>
              <a:off x="607440" y="3249544"/>
              <a:ext cx="8280000" cy="378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7800"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     Authority for Fair Competition and Consumer Protection of Mongolia</a:t>
              </a:r>
              <a:endParaRPr lang="es-E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pic>
          <p:nvPicPr>
            <p:cNvPr id="5" name="Picture 2" descr="C:\Users\AKS\Desktop\Mongolia.png">
              <a:extLst>
                <a:ext uri="{FF2B5EF4-FFF2-40B4-BE49-F238E27FC236}">
                  <a16:creationId xmlns:a16="http://schemas.microsoft.com/office/drawing/2014/main" id="{B7B812BB-E33E-780C-E4B1-D4A638431C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4" y="3075809"/>
              <a:ext cx="720000" cy="719999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152888-5FD7-F043-B5AE-C79AE2D55740}"/>
              </a:ext>
            </a:extLst>
          </p:cNvPr>
          <p:cNvGrpSpPr/>
          <p:nvPr/>
        </p:nvGrpSpPr>
        <p:grpSpPr>
          <a:xfrm>
            <a:off x="262122" y="2132856"/>
            <a:ext cx="8646334" cy="719998"/>
            <a:chOff x="250824" y="2211712"/>
            <a:chExt cx="8646334" cy="71999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F1E03C0-FEC2-ACAD-E132-0E6BBCAF9EB2}"/>
                </a:ext>
              </a:extLst>
            </p:cNvPr>
            <p:cNvSpPr/>
            <p:nvPr/>
          </p:nvSpPr>
          <p:spPr bwMode="auto">
            <a:xfrm>
              <a:off x="617158" y="2385448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s-ES" dirty="0" err="1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Competition</a:t>
              </a:r>
              <a:r>
                <a:rPr lang="es-E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 </a:t>
              </a:r>
              <a:r>
                <a:rPr lang="es-ES" dirty="0" err="1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Commission</a:t>
              </a:r>
              <a:r>
                <a:rPr lang="es-E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 of </a:t>
              </a:r>
              <a:r>
                <a:rPr lang="es-ES" dirty="0" err="1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Mauritius</a:t>
              </a:r>
              <a:endParaRPr lang="es-E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pic>
          <p:nvPicPr>
            <p:cNvPr id="7" name="Picture 16">
              <a:extLst>
                <a:ext uri="{FF2B5EF4-FFF2-40B4-BE49-F238E27FC236}">
                  <a16:creationId xmlns:a16="http://schemas.microsoft.com/office/drawing/2014/main" id="{3B010295-26A8-BB06-8306-6F9604D44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4" y="2211712"/>
              <a:ext cx="720000" cy="719998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0FCF322-9E03-68A2-39B0-996F9FD9A09B}"/>
              </a:ext>
            </a:extLst>
          </p:cNvPr>
          <p:cNvGrpSpPr/>
          <p:nvPr/>
        </p:nvGrpSpPr>
        <p:grpSpPr>
          <a:xfrm>
            <a:off x="261696" y="4725142"/>
            <a:ext cx="8647187" cy="720000"/>
            <a:chOff x="250823" y="4803998"/>
            <a:chExt cx="8647187" cy="720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67D8EF2-A809-1DA7-E589-7E5BE6FDACCA}"/>
                </a:ext>
              </a:extLst>
            </p:cNvPr>
            <p:cNvSpPr/>
            <p:nvPr/>
          </p:nvSpPr>
          <p:spPr bwMode="auto">
            <a:xfrm>
              <a:off x="618010" y="4977736"/>
              <a:ext cx="8280000" cy="378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The Commerce Commission, New Zealand</a:t>
              </a:r>
            </a:p>
          </p:txBody>
        </p:sp>
        <p:pic>
          <p:nvPicPr>
            <p:cNvPr id="9" name="Picture 2" descr="C:\Users\AKS\Desktop\New Zealand.png">
              <a:extLst>
                <a:ext uri="{FF2B5EF4-FFF2-40B4-BE49-F238E27FC236}">
                  <a16:creationId xmlns:a16="http://schemas.microsoft.com/office/drawing/2014/main" id="{F88E2BBB-A79A-CDB8-942B-C9040E0C79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3" y="4803998"/>
              <a:ext cx="720000" cy="720000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57439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Support from Countries... since 2010</a:t>
            </a:r>
          </a:p>
          <a:p>
            <a:pPr algn="ctr"/>
            <a:r>
              <a:rPr lang="en-IN" sz="1600" b="1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agencies expressed support towards a formal adoption of the Day</a:t>
            </a:r>
            <a:endParaRPr lang="en-IN" sz="1600" b="1" i="1" dirty="0"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FA4C7F5-A6F4-33FF-247C-5A49BB12DBEC}"/>
              </a:ext>
            </a:extLst>
          </p:cNvPr>
          <p:cNvGrpSpPr/>
          <p:nvPr/>
        </p:nvGrpSpPr>
        <p:grpSpPr>
          <a:xfrm>
            <a:off x="248631" y="5589240"/>
            <a:ext cx="8662331" cy="720000"/>
            <a:chOff x="251520" y="5812112"/>
            <a:chExt cx="8662331" cy="720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20DF04F-22B1-45CD-8265-507C15F4A7ED}"/>
                </a:ext>
              </a:extLst>
            </p:cNvPr>
            <p:cNvSpPr/>
            <p:nvPr/>
          </p:nvSpPr>
          <p:spPr bwMode="auto">
            <a:xfrm>
              <a:off x="633851" y="5985848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s-E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Federal </a:t>
              </a:r>
              <a:r>
                <a:rPr lang="es-ES" dirty="0" err="1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Antimonopoly</a:t>
              </a:r>
              <a:r>
                <a:rPr lang="es-E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 </a:t>
              </a:r>
              <a:r>
                <a:rPr lang="es-ES" dirty="0" err="1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Service</a:t>
              </a:r>
              <a:r>
                <a:rPr lang="es-E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, </a:t>
              </a:r>
              <a:r>
                <a:rPr lang="es-ES" dirty="0" err="1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Russia</a:t>
              </a:r>
              <a:endParaRPr lang="es-E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F2033A1-F7E3-4955-8253-1CD00C5E192C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2" t="1962" r="1132" b="1962"/>
            <a:stretch>
              <a:fillRect/>
            </a:stretch>
          </p:blipFill>
          <p:spPr bwMode="auto">
            <a:xfrm>
              <a:off x="251520" y="5812112"/>
              <a:ext cx="720000" cy="720000"/>
            </a:xfrm>
            <a:prstGeom prst="ellipse">
              <a:avLst/>
            </a:prstGeom>
            <a:ln w="317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840A2C-3BA3-CB92-AADB-BF697E3589C7}"/>
              </a:ext>
            </a:extLst>
          </p:cNvPr>
          <p:cNvGrpSpPr/>
          <p:nvPr/>
        </p:nvGrpSpPr>
        <p:grpSpPr>
          <a:xfrm>
            <a:off x="261490" y="3871928"/>
            <a:ext cx="8636612" cy="720000"/>
            <a:chOff x="245742" y="3871928"/>
            <a:chExt cx="8636612" cy="720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0B0D23B-3033-CC2B-1EE0-B5C82396C391}"/>
                </a:ext>
              </a:extLst>
            </p:cNvPr>
            <p:cNvSpPr/>
            <p:nvPr/>
          </p:nvSpPr>
          <p:spPr bwMode="auto">
            <a:xfrm>
              <a:off x="602354" y="4043648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b="1" dirty="0">
                  <a:solidFill>
                    <a:srgbClr val="FF0000"/>
                  </a:solidFill>
                  <a:latin typeface="Segoe UI" pitchFamily="34" charset="0"/>
                  <a:cs typeface="Segoe UI" pitchFamily="34" charset="0"/>
                </a:rPr>
                <a:t>Philippines adopted 5th December as a National Competition Day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C7BD492-53DA-3090-FD97-0E5EC8DF4E7E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742" y="3871928"/>
              <a:ext cx="720000" cy="720000"/>
            </a:xfrm>
            <a:prstGeom prst="ellipse">
              <a:avLst/>
            </a:prstGeom>
            <a:ln w="317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5C73BA0-F4A2-55D1-206F-8C6D02D2021D}"/>
              </a:ext>
            </a:extLst>
          </p:cNvPr>
          <p:cNvGrpSpPr/>
          <p:nvPr/>
        </p:nvGrpSpPr>
        <p:grpSpPr>
          <a:xfrm>
            <a:off x="261489" y="4725144"/>
            <a:ext cx="8636615" cy="720000"/>
            <a:chOff x="260545" y="4725144"/>
            <a:chExt cx="8636615" cy="72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17CDAEC-C0E6-9980-E906-5A15A1C9BA29}"/>
                </a:ext>
              </a:extLst>
            </p:cNvPr>
            <p:cNvSpPr/>
            <p:nvPr/>
          </p:nvSpPr>
          <p:spPr bwMode="auto">
            <a:xfrm>
              <a:off x="617160" y="4898880"/>
              <a:ext cx="8280000" cy="378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Office of Competition and Consumer Protection (</a:t>
              </a:r>
              <a:r>
                <a:rPr lang="en-US" dirty="0" err="1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UOKiK</a:t>
              </a: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), Poland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1CE5880-5DEC-A0F0-4737-4425B738A46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545" y="4725144"/>
              <a:ext cx="720000" cy="720000"/>
            </a:xfrm>
            <a:prstGeom prst="ellipse">
              <a:avLst/>
            </a:prstGeom>
            <a:ln w="317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EAAF25-5EB8-51FE-519A-DAF389F12576}"/>
              </a:ext>
            </a:extLst>
          </p:cNvPr>
          <p:cNvGrpSpPr/>
          <p:nvPr/>
        </p:nvGrpSpPr>
        <p:grpSpPr>
          <a:xfrm>
            <a:off x="266775" y="3003798"/>
            <a:ext cx="8626043" cy="720000"/>
            <a:chOff x="245742" y="3003798"/>
            <a:chExt cx="8626043" cy="720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7E5CCF-1955-A9E4-9539-5C85D16B5949}"/>
                </a:ext>
              </a:extLst>
            </p:cNvPr>
            <p:cNvSpPr/>
            <p:nvPr/>
          </p:nvSpPr>
          <p:spPr bwMode="auto">
            <a:xfrm>
              <a:off x="591785" y="3179246"/>
              <a:ext cx="8280000" cy="378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Independent Consumer and Competition Commission, Papua New Guinea</a:t>
              </a:r>
            </a:p>
          </p:txBody>
        </p:sp>
        <p:pic>
          <p:nvPicPr>
            <p:cNvPr id="7" name="Picture 2" descr="C:\Users\AKS\Desktop\Papua New Guinea.png">
              <a:extLst>
                <a:ext uri="{FF2B5EF4-FFF2-40B4-BE49-F238E27FC236}">
                  <a16:creationId xmlns:a16="http://schemas.microsoft.com/office/drawing/2014/main" id="{AB035726-36F7-8B26-09B0-122451ABF19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742" y="3003798"/>
              <a:ext cx="720000" cy="720000"/>
            </a:xfrm>
            <a:prstGeom prst="ellipse">
              <a:avLst/>
            </a:prstGeom>
            <a:ln w="317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135176-31A5-3678-E44B-636E47FB0A2B}"/>
              </a:ext>
            </a:extLst>
          </p:cNvPr>
          <p:cNvGrpSpPr/>
          <p:nvPr/>
        </p:nvGrpSpPr>
        <p:grpSpPr>
          <a:xfrm>
            <a:off x="260505" y="2139704"/>
            <a:ext cx="8638583" cy="720000"/>
            <a:chOff x="252977" y="2139704"/>
            <a:chExt cx="8638583" cy="720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579481B-9535-C6EF-A126-A852A315CAAB}"/>
                </a:ext>
              </a:extLst>
            </p:cNvPr>
            <p:cNvSpPr/>
            <p:nvPr/>
          </p:nvSpPr>
          <p:spPr bwMode="auto">
            <a:xfrm>
              <a:off x="611560" y="2316864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Competition Commission of Pakistan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2F73E63-1B42-2D5F-C5C5-6BA179B1192C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1" t="2284" r="1503"/>
            <a:stretch>
              <a:fillRect/>
            </a:stretch>
          </p:blipFill>
          <p:spPr bwMode="auto">
            <a:xfrm>
              <a:off x="252977" y="2139704"/>
              <a:ext cx="720000" cy="720000"/>
            </a:xfrm>
            <a:prstGeom prst="ellipse">
              <a:avLst/>
            </a:prstGeom>
            <a:ln w="317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1604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Support from Countries... since 2010</a:t>
            </a:r>
          </a:p>
          <a:p>
            <a:pPr algn="ctr"/>
            <a:r>
              <a:rPr lang="en-IN" sz="1600" b="1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agencies expressed support towards a formal adoption of the Day</a:t>
            </a:r>
            <a:endParaRPr lang="en-IN" sz="1600" b="1" i="1" dirty="0"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56E5D82-EF43-D7B9-8ECA-7FC8453F7B24}"/>
              </a:ext>
            </a:extLst>
          </p:cNvPr>
          <p:cNvGrpSpPr/>
          <p:nvPr/>
        </p:nvGrpSpPr>
        <p:grpSpPr>
          <a:xfrm>
            <a:off x="261173" y="5654480"/>
            <a:ext cx="8655625" cy="720000"/>
            <a:chOff x="264205" y="5380064"/>
            <a:chExt cx="8655625" cy="720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3BF5135-1CEF-068F-5DBE-9C59A6E1BB05}"/>
                </a:ext>
              </a:extLst>
            </p:cNvPr>
            <p:cNvSpPr/>
            <p:nvPr/>
          </p:nvSpPr>
          <p:spPr bwMode="auto">
            <a:xfrm>
              <a:off x="639830" y="5553800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National Commission of Markets and Competition (CNMC), Spain</a:t>
              </a:r>
            </a:p>
          </p:txBody>
        </p:sp>
        <p:pic>
          <p:nvPicPr>
            <p:cNvPr id="3" name="Picture 13">
              <a:extLst>
                <a:ext uri="{FF2B5EF4-FFF2-40B4-BE49-F238E27FC236}">
                  <a16:creationId xmlns:a16="http://schemas.microsoft.com/office/drawing/2014/main" id="{BB0958A1-1FC7-A750-B834-D97D7613242E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205" y="5380064"/>
              <a:ext cx="720000" cy="720000"/>
            </a:xfrm>
            <a:prstGeom prst="ellipse">
              <a:avLst/>
            </a:prstGeom>
            <a:ln w="317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0DEAEE3-3797-8D58-7FED-878992259012}"/>
              </a:ext>
            </a:extLst>
          </p:cNvPr>
          <p:cNvGrpSpPr/>
          <p:nvPr/>
        </p:nvGrpSpPr>
        <p:grpSpPr>
          <a:xfrm>
            <a:off x="249373" y="4790384"/>
            <a:ext cx="8679225" cy="720000"/>
            <a:chOff x="240605" y="4509120"/>
            <a:chExt cx="8679225" cy="72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20E17E7-81B2-6940-2CCE-5180CADE9DD2}"/>
                </a:ext>
              </a:extLst>
            </p:cNvPr>
            <p:cNvSpPr/>
            <p:nvPr/>
          </p:nvSpPr>
          <p:spPr bwMode="auto">
            <a:xfrm>
              <a:off x="639830" y="4682856"/>
              <a:ext cx="8280000" cy="378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Antimonopoly Office of the Slovak Republic, Slovakia</a:t>
              </a:r>
            </a:p>
          </p:txBody>
        </p:sp>
        <p:pic>
          <p:nvPicPr>
            <p:cNvPr id="5" name="Picture 22">
              <a:extLst>
                <a:ext uri="{FF2B5EF4-FFF2-40B4-BE49-F238E27FC236}">
                  <a16:creationId xmlns:a16="http://schemas.microsoft.com/office/drawing/2014/main" id="{424EAA4D-8663-1D73-0C3E-E3C2C61EACB0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605" y="4509120"/>
              <a:ext cx="720000" cy="720000"/>
            </a:xfrm>
            <a:prstGeom prst="ellipse">
              <a:avLst/>
            </a:prstGeom>
            <a:ln w="317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585D8F6-923E-FF46-6AC2-15A7F7E49892}"/>
              </a:ext>
            </a:extLst>
          </p:cNvPr>
          <p:cNvGrpSpPr/>
          <p:nvPr/>
        </p:nvGrpSpPr>
        <p:grpSpPr>
          <a:xfrm>
            <a:off x="254830" y="3926288"/>
            <a:ext cx="8668310" cy="720000"/>
            <a:chOff x="240606" y="3645024"/>
            <a:chExt cx="8668310" cy="720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1A8C70D-AFDD-3993-C9C9-38A6CA1BB249}"/>
                </a:ext>
              </a:extLst>
            </p:cNvPr>
            <p:cNvSpPr/>
            <p:nvPr/>
          </p:nvSpPr>
          <p:spPr>
            <a:xfrm>
              <a:off x="628916" y="3818760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Fair Trading Commission, Seychelles</a:t>
              </a:r>
            </a:p>
          </p:txBody>
        </p:sp>
        <p:pic>
          <p:nvPicPr>
            <p:cNvPr id="7" name="Picture 2" descr="C:\Users\AKS\Desktop\Seychelles.png">
              <a:extLst>
                <a:ext uri="{FF2B5EF4-FFF2-40B4-BE49-F238E27FC236}">
                  <a16:creationId xmlns:a16="http://schemas.microsoft.com/office/drawing/2014/main" id="{29DFB669-7ECA-CA8B-3F84-2D50FEC3D79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606" y="3645024"/>
              <a:ext cx="720000" cy="720000"/>
            </a:xfrm>
            <a:prstGeom prst="ellipse">
              <a:avLst/>
            </a:prstGeom>
            <a:ln w="317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0AA8688-D59B-8EE4-A25D-9CEDBC84F8FD}"/>
              </a:ext>
            </a:extLst>
          </p:cNvPr>
          <p:cNvGrpSpPr/>
          <p:nvPr/>
        </p:nvGrpSpPr>
        <p:grpSpPr>
          <a:xfrm>
            <a:off x="254830" y="3062192"/>
            <a:ext cx="8668310" cy="720000"/>
            <a:chOff x="251520" y="2780928"/>
            <a:chExt cx="8668310" cy="720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5C5B8D-686F-DAB1-5F43-E995DDA192FC}"/>
                </a:ext>
              </a:extLst>
            </p:cNvPr>
            <p:cNvSpPr/>
            <p:nvPr/>
          </p:nvSpPr>
          <p:spPr bwMode="auto">
            <a:xfrm>
              <a:off x="639830" y="2954664"/>
              <a:ext cx="8280000" cy="378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General Authority for Competition, Saudi Arabia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F9BB41E-B349-E1F7-AC58-B7CE7225ED40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2780928"/>
              <a:ext cx="720000" cy="720000"/>
            </a:xfrm>
            <a:prstGeom prst="ellipse">
              <a:avLst/>
            </a:prstGeom>
            <a:ln w="317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6CFA54B-8DC2-8526-E342-0FA8C9B9589C}"/>
              </a:ext>
            </a:extLst>
          </p:cNvPr>
          <p:cNvGrpSpPr/>
          <p:nvPr/>
        </p:nvGrpSpPr>
        <p:grpSpPr>
          <a:xfrm>
            <a:off x="246063" y="2204864"/>
            <a:ext cx="8685845" cy="720000"/>
            <a:chOff x="251520" y="1995688"/>
            <a:chExt cx="8685845" cy="720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E5CF6C5-047C-1263-734F-109C63761B56}"/>
                </a:ext>
              </a:extLst>
            </p:cNvPr>
            <p:cNvSpPr/>
            <p:nvPr/>
          </p:nvSpPr>
          <p:spPr>
            <a:xfrm>
              <a:off x="657365" y="2071656"/>
              <a:ext cx="8280000" cy="576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Rwanda Inspectorate, Competition and Consumer Protection Authority (RICA)</a:t>
              </a:r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AA91573D-608D-22A4-8CFB-B7638C033E0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r="16667"/>
            <a:stretch/>
          </p:blipFill>
          <p:spPr bwMode="auto">
            <a:xfrm>
              <a:off x="251520" y="1995688"/>
              <a:ext cx="720000" cy="720000"/>
            </a:xfrm>
            <a:prstGeom prst="ellipse">
              <a:avLst/>
            </a:prstGeom>
            <a:ln w="317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501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Support from Countries... since 2010</a:t>
            </a:r>
          </a:p>
          <a:p>
            <a:pPr algn="ctr"/>
            <a:r>
              <a:rPr lang="en-IN" sz="1600" b="1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agencies expressed support towards a formal adoption of the Day</a:t>
            </a:r>
            <a:endParaRPr lang="en-IN" sz="1600" b="1" i="1" dirty="0"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9D0101C-A57C-E17A-BC36-1625380D23E4}"/>
              </a:ext>
            </a:extLst>
          </p:cNvPr>
          <p:cNvGrpSpPr/>
          <p:nvPr/>
        </p:nvGrpSpPr>
        <p:grpSpPr>
          <a:xfrm>
            <a:off x="258499" y="5661328"/>
            <a:ext cx="8631677" cy="720000"/>
            <a:chOff x="251519" y="5668096"/>
            <a:chExt cx="8631677" cy="720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08783D3-319B-7E07-D7E6-870EA5B488E2}"/>
                </a:ext>
              </a:extLst>
            </p:cNvPr>
            <p:cNvSpPr/>
            <p:nvPr/>
          </p:nvSpPr>
          <p:spPr>
            <a:xfrm>
              <a:off x="603196" y="5841832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Swedish Competition Authority (KONKURRENSVERKET)</a:t>
              </a:r>
            </a:p>
          </p:txBody>
        </p:sp>
        <p:pic>
          <p:nvPicPr>
            <p:cNvPr id="3" name="Picture 15">
              <a:extLst>
                <a:ext uri="{FF2B5EF4-FFF2-40B4-BE49-F238E27FC236}">
                  <a16:creationId xmlns:a16="http://schemas.microsoft.com/office/drawing/2014/main" id="{B2EEF7A6-2DCF-D097-529C-96C76C5DAEAB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19" y="5668096"/>
              <a:ext cx="720000" cy="720000"/>
            </a:xfrm>
            <a:prstGeom prst="ellipse">
              <a:avLst/>
            </a:prstGeom>
            <a:ln w="317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1970814-2342-45A1-49FE-C54B645339EE}"/>
              </a:ext>
            </a:extLst>
          </p:cNvPr>
          <p:cNvGrpSpPr/>
          <p:nvPr/>
        </p:nvGrpSpPr>
        <p:grpSpPr>
          <a:xfrm>
            <a:off x="263319" y="4797232"/>
            <a:ext cx="8622037" cy="720000"/>
            <a:chOff x="251519" y="4804000"/>
            <a:chExt cx="8622037" cy="72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6576241-F4FC-B8FD-198B-44CC84DCDDAD}"/>
                </a:ext>
              </a:extLst>
            </p:cNvPr>
            <p:cNvSpPr/>
            <p:nvPr/>
          </p:nvSpPr>
          <p:spPr>
            <a:xfrm>
              <a:off x="593556" y="4974723"/>
              <a:ext cx="8280000" cy="378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 err="1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Eswatini</a:t>
              </a: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 Competition Commission, Swaziland</a:t>
              </a:r>
            </a:p>
          </p:txBody>
        </p:sp>
        <p:pic>
          <p:nvPicPr>
            <p:cNvPr id="5" name="Picture 2" descr="C:\Users\AKS\Desktop\Swaziland.png">
              <a:extLst>
                <a:ext uri="{FF2B5EF4-FFF2-40B4-BE49-F238E27FC236}">
                  <a16:creationId xmlns:a16="http://schemas.microsoft.com/office/drawing/2014/main" id="{42CCAADE-7008-8967-A633-F224ACF7371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19" y="4804000"/>
              <a:ext cx="720000" cy="720000"/>
            </a:xfrm>
            <a:prstGeom prst="ellipse">
              <a:avLst/>
            </a:prstGeom>
            <a:ln w="317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A80A29-12A2-26EA-B68E-DF33BF9BD6E9}"/>
              </a:ext>
            </a:extLst>
          </p:cNvPr>
          <p:cNvGrpSpPr/>
          <p:nvPr/>
        </p:nvGrpSpPr>
        <p:grpSpPr>
          <a:xfrm>
            <a:off x="251519" y="3933136"/>
            <a:ext cx="8645637" cy="720000"/>
            <a:chOff x="251519" y="3939904"/>
            <a:chExt cx="8645637" cy="720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5ED36D0-B59D-A397-9741-57D899687716}"/>
                </a:ext>
              </a:extLst>
            </p:cNvPr>
            <p:cNvSpPr/>
            <p:nvPr/>
          </p:nvSpPr>
          <p:spPr>
            <a:xfrm>
              <a:off x="617156" y="4113640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Consumer Affairs Authority, Sri Lanka</a:t>
              </a:r>
            </a:p>
          </p:txBody>
        </p:sp>
        <p:pic>
          <p:nvPicPr>
            <p:cNvPr id="7" name="Picture 3" descr="C:\Users\AKS\Desktop\Sri Lanka.png">
              <a:extLst>
                <a:ext uri="{FF2B5EF4-FFF2-40B4-BE49-F238E27FC236}">
                  <a16:creationId xmlns:a16="http://schemas.microsoft.com/office/drawing/2014/main" id="{2280DD49-2ED0-4A86-EF9A-B2DB3C87AF2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19" y="3939904"/>
              <a:ext cx="720000" cy="720000"/>
            </a:xfrm>
            <a:prstGeom prst="ellipse">
              <a:avLst/>
            </a:prstGeom>
            <a:ln w="317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77466BF-41E7-9F88-5783-CDBC6CCF55B7}"/>
              </a:ext>
            </a:extLst>
          </p:cNvPr>
          <p:cNvGrpSpPr/>
          <p:nvPr/>
        </p:nvGrpSpPr>
        <p:grpSpPr>
          <a:xfrm>
            <a:off x="257861" y="2204944"/>
            <a:ext cx="8632953" cy="720000"/>
            <a:chOff x="251520" y="2211712"/>
            <a:chExt cx="8632953" cy="720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CBA303D-7B9C-8F6B-FB80-43487D3B7218}"/>
                </a:ext>
              </a:extLst>
            </p:cNvPr>
            <p:cNvSpPr/>
            <p:nvPr/>
          </p:nvSpPr>
          <p:spPr>
            <a:xfrm>
              <a:off x="604473" y="2385448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Competition Tribunal, South Africa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197FD9F-D863-F52F-D5EC-5BB4E4F7759D}"/>
                </a:ext>
              </a:extLst>
            </p:cNvPr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211712"/>
              <a:ext cx="720000" cy="720000"/>
            </a:xfrm>
            <a:prstGeom prst="ellipse">
              <a:avLst/>
            </a:prstGeom>
            <a:ln w="317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A4C457-0FB5-3C42-EAEB-5540B0A8CA45}"/>
              </a:ext>
            </a:extLst>
          </p:cNvPr>
          <p:cNvGrpSpPr/>
          <p:nvPr/>
        </p:nvGrpSpPr>
        <p:grpSpPr>
          <a:xfrm>
            <a:off x="257861" y="3069040"/>
            <a:ext cx="8632953" cy="720000"/>
            <a:chOff x="251520" y="3075808"/>
            <a:chExt cx="8632953" cy="720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2845E8F-AD22-5B45-13AF-9E6BA42DD582}"/>
                </a:ext>
              </a:extLst>
            </p:cNvPr>
            <p:cNvSpPr/>
            <p:nvPr/>
          </p:nvSpPr>
          <p:spPr>
            <a:xfrm>
              <a:off x="604473" y="3249544"/>
              <a:ext cx="8280000" cy="378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Competition Commission South Africa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54A4B59-70DB-1F25-5F6A-66002218DE41}"/>
                </a:ext>
              </a:extLst>
            </p:cNvPr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075808"/>
              <a:ext cx="720000" cy="720000"/>
            </a:xfrm>
            <a:prstGeom prst="ellipse">
              <a:avLst/>
            </a:prstGeom>
            <a:ln w="317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7062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Support from Countries... since 2010</a:t>
            </a:r>
          </a:p>
          <a:p>
            <a:pPr algn="ctr"/>
            <a:r>
              <a:rPr lang="en-IN" sz="1600" b="1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agencies expressed support towards a formal adoption of the Day</a:t>
            </a:r>
            <a:endParaRPr lang="en-IN" sz="1600" b="1" i="1" dirty="0"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42BD3F-4DA1-D967-B4F5-C3E452310BFF}"/>
              </a:ext>
            </a:extLst>
          </p:cNvPr>
          <p:cNvGrpSpPr/>
          <p:nvPr/>
        </p:nvGrpSpPr>
        <p:grpSpPr>
          <a:xfrm>
            <a:off x="268276" y="4797152"/>
            <a:ext cx="8632372" cy="720000"/>
            <a:chOff x="250824" y="3939904"/>
            <a:chExt cx="8632372" cy="72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72F608E-DF12-86A7-9ACD-C85478716563}"/>
                </a:ext>
              </a:extLst>
            </p:cNvPr>
            <p:cNvSpPr/>
            <p:nvPr/>
          </p:nvSpPr>
          <p:spPr>
            <a:xfrm>
              <a:off x="603196" y="4113640"/>
              <a:ext cx="8280000" cy="378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Trinidad and Tobago Fair Trading Commission</a:t>
              </a:r>
              <a:endParaRPr lang="es-E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pic>
          <p:nvPicPr>
            <p:cNvPr id="5" name="Picture 2" descr="C:\Users\AKS\Desktop\Trinidad and Tobago.png">
              <a:extLst>
                <a:ext uri="{FF2B5EF4-FFF2-40B4-BE49-F238E27FC236}">
                  <a16:creationId xmlns:a16="http://schemas.microsoft.com/office/drawing/2014/main" id="{408F96B5-5102-BF2B-23F7-3C03BEDC9B9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4" y="3939904"/>
              <a:ext cx="720000" cy="720000"/>
            </a:xfrm>
            <a:prstGeom prst="ellipse">
              <a:avLst/>
            </a:prstGeom>
            <a:ln w="317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67A9C35-5C4B-559A-1918-AA1918952BB4}"/>
              </a:ext>
            </a:extLst>
          </p:cNvPr>
          <p:cNvGrpSpPr/>
          <p:nvPr/>
        </p:nvGrpSpPr>
        <p:grpSpPr>
          <a:xfrm>
            <a:off x="250825" y="5661248"/>
            <a:ext cx="8649476" cy="720000"/>
            <a:chOff x="250825" y="4804000"/>
            <a:chExt cx="8649476" cy="720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2600683-496B-5074-C18E-71E66FC34921}"/>
                </a:ext>
              </a:extLst>
            </p:cNvPr>
            <p:cNvSpPr/>
            <p:nvPr/>
          </p:nvSpPr>
          <p:spPr>
            <a:xfrm>
              <a:off x="638100" y="4977736"/>
              <a:ext cx="8262201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Trade Competition Commission of Thailand</a:t>
              </a:r>
            </a:p>
          </p:txBody>
        </p:sp>
        <p:pic>
          <p:nvPicPr>
            <p:cNvPr id="11" name="Picture 2" descr="C:\Users\AKS\Desktop\Thailand.png">
              <a:extLst>
                <a:ext uri="{FF2B5EF4-FFF2-40B4-BE49-F238E27FC236}">
                  <a16:creationId xmlns:a16="http://schemas.microsoft.com/office/drawing/2014/main" id="{310529DC-41EC-BF50-ADAC-A4CF7A37024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" y="4804000"/>
              <a:ext cx="720000" cy="720000"/>
            </a:xfrm>
            <a:prstGeom prst="ellipse">
              <a:avLst/>
            </a:prstGeom>
            <a:ln w="317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3536E0E-D3A9-F2CB-6C8C-D9BDB4712464}"/>
              </a:ext>
            </a:extLst>
          </p:cNvPr>
          <p:cNvGrpSpPr/>
          <p:nvPr/>
        </p:nvGrpSpPr>
        <p:grpSpPr>
          <a:xfrm>
            <a:off x="268624" y="3075808"/>
            <a:ext cx="8631677" cy="720000"/>
            <a:chOff x="251519" y="3075808"/>
            <a:chExt cx="8631677" cy="72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B225F03-2ABD-B5EC-1CCE-223859968A21}"/>
                </a:ext>
              </a:extLst>
            </p:cNvPr>
            <p:cNvSpPr/>
            <p:nvPr/>
          </p:nvSpPr>
          <p:spPr>
            <a:xfrm>
              <a:off x="603196" y="3249544"/>
              <a:ext cx="8280000" cy="378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Fair Competition Commission, Tanzania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5EC7B05-7962-BFE6-5123-6B4181C68DDF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19" y="3075808"/>
              <a:ext cx="720000" cy="720000"/>
            </a:xfrm>
            <a:prstGeom prst="ellipse">
              <a:avLst/>
            </a:prstGeom>
            <a:ln w="317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D631CAC-A62C-CEC8-27F4-FEB597246630}"/>
              </a:ext>
            </a:extLst>
          </p:cNvPr>
          <p:cNvGrpSpPr/>
          <p:nvPr/>
        </p:nvGrpSpPr>
        <p:grpSpPr>
          <a:xfrm>
            <a:off x="268624" y="2211712"/>
            <a:ext cx="8631677" cy="720000"/>
            <a:chOff x="251519" y="2211712"/>
            <a:chExt cx="8631677" cy="720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E37BEA-BDFE-5680-6617-290E95033982}"/>
                </a:ext>
              </a:extLst>
            </p:cNvPr>
            <p:cNvSpPr/>
            <p:nvPr/>
          </p:nvSpPr>
          <p:spPr>
            <a:xfrm>
              <a:off x="603196" y="2385448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s-ES" dirty="0" err="1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Swiss</a:t>
              </a:r>
              <a:r>
                <a:rPr lang="es-E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 </a:t>
              </a:r>
              <a:r>
                <a:rPr lang="es-ES" dirty="0" err="1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Competition</a:t>
              </a:r>
              <a:r>
                <a:rPr lang="es-E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 </a:t>
              </a:r>
              <a:r>
                <a:rPr lang="es-ES" dirty="0" err="1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Commission</a:t>
              </a:r>
              <a:r>
                <a:rPr lang="es-E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 (COMCO)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82FB34F-68F3-D6A5-90B5-10253F6A279E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19" y="2211712"/>
              <a:ext cx="720000" cy="720000"/>
            </a:xfrm>
            <a:prstGeom prst="ellipse">
              <a:avLst/>
            </a:prstGeom>
            <a:ln w="317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FD43EF-CD1A-0710-3802-30F10D50B98E}"/>
              </a:ext>
            </a:extLst>
          </p:cNvPr>
          <p:cNvGrpSpPr/>
          <p:nvPr/>
        </p:nvGrpSpPr>
        <p:grpSpPr>
          <a:xfrm>
            <a:off x="268276" y="3933056"/>
            <a:ext cx="8632025" cy="720000"/>
            <a:chOff x="251519" y="2211712"/>
            <a:chExt cx="8631677" cy="72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49C889-30F8-D4E2-2E07-00539B7CF28F}"/>
                </a:ext>
              </a:extLst>
            </p:cNvPr>
            <p:cNvSpPr/>
            <p:nvPr/>
          </p:nvSpPr>
          <p:spPr>
            <a:xfrm>
              <a:off x="603196" y="2385448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s-ES" dirty="0" err="1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Taiwan</a:t>
              </a:r>
              <a:r>
                <a:rPr lang="es-E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 </a:t>
              </a:r>
              <a:r>
                <a:rPr lang="es-ES" dirty="0" err="1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Fair</a:t>
              </a:r>
              <a:r>
                <a:rPr lang="es-E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 </a:t>
              </a:r>
              <a:r>
                <a:rPr lang="es-ES" dirty="0" err="1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Trade</a:t>
              </a:r>
              <a:r>
                <a:rPr lang="es-E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 </a:t>
              </a:r>
              <a:r>
                <a:rPr lang="es-ES" dirty="0" err="1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Commission</a:t>
              </a:r>
              <a:endParaRPr lang="es-E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62BD89F-2550-30A8-9948-98EA66364A9A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26" r="16726"/>
            <a:stretch/>
          </p:blipFill>
          <p:spPr bwMode="auto">
            <a:xfrm>
              <a:off x="251519" y="2211712"/>
              <a:ext cx="720000" cy="720000"/>
            </a:xfrm>
            <a:prstGeom prst="ellipse">
              <a:avLst/>
            </a:prstGeom>
            <a:ln w="317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41676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Support from Countries... since 2010</a:t>
            </a:r>
          </a:p>
          <a:p>
            <a:pPr algn="ctr"/>
            <a:r>
              <a:rPr lang="en-IN" sz="1600" b="1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agencies expressed support towards a formal adoption of the Day</a:t>
            </a:r>
            <a:endParaRPr lang="en-IN" sz="1600" b="1" i="1" dirty="0"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63395A7-D76B-00C7-E391-570A59302400}"/>
              </a:ext>
            </a:extLst>
          </p:cNvPr>
          <p:cNvGrpSpPr/>
          <p:nvPr/>
        </p:nvGrpSpPr>
        <p:grpSpPr>
          <a:xfrm>
            <a:off x="250824" y="5661328"/>
            <a:ext cx="8640734" cy="720000"/>
            <a:chOff x="250824" y="4725144"/>
            <a:chExt cx="8640734" cy="7200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611558" y="4908957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Competition and Tariff Commission, Zimbabwe</a:t>
              </a:r>
            </a:p>
          </p:txBody>
        </p:sp>
        <p:pic>
          <p:nvPicPr>
            <p:cNvPr id="13" name="Picture 22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0" t="2554" r="1320" b="2554"/>
            <a:stretch>
              <a:fillRect/>
            </a:stretch>
          </p:blipFill>
          <p:spPr bwMode="auto">
            <a:xfrm>
              <a:off x="250824" y="4725144"/>
              <a:ext cx="720000" cy="720000"/>
            </a:xfrm>
            <a:prstGeom prst="ellipse">
              <a:avLst/>
            </a:prstGeom>
            <a:ln w="317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E55568C-44A5-2A4D-93EF-C7088E8B5FB0}"/>
              </a:ext>
            </a:extLst>
          </p:cNvPr>
          <p:cNvGrpSpPr/>
          <p:nvPr/>
        </p:nvGrpSpPr>
        <p:grpSpPr>
          <a:xfrm>
            <a:off x="250824" y="4797232"/>
            <a:ext cx="8646336" cy="720000"/>
            <a:chOff x="250824" y="3861048"/>
            <a:chExt cx="8646336" cy="72000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617160" y="4052786"/>
              <a:ext cx="8280000" cy="378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Competition and Consumer Protection Commission, Zambia</a:t>
              </a:r>
            </a:p>
          </p:txBody>
        </p:sp>
        <p:pic>
          <p:nvPicPr>
            <p:cNvPr id="16" name="Picture 21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4" y="3861048"/>
              <a:ext cx="720000" cy="720000"/>
            </a:xfrm>
            <a:prstGeom prst="ellipse">
              <a:avLst/>
            </a:prstGeom>
            <a:ln w="317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39564A8-6D7A-D884-0D97-CA8DC67F1D89}"/>
              </a:ext>
            </a:extLst>
          </p:cNvPr>
          <p:cNvGrpSpPr/>
          <p:nvPr/>
        </p:nvGrpSpPr>
        <p:grpSpPr>
          <a:xfrm>
            <a:off x="256772" y="3933136"/>
            <a:ext cx="8640734" cy="720000"/>
            <a:chOff x="256772" y="2996952"/>
            <a:chExt cx="8640734" cy="720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4DA83A5-AD0E-42C3-BD2D-45DFAD35650B}"/>
                </a:ext>
              </a:extLst>
            </p:cNvPr>
            <p:cNvSpPr/>
            <p:nvPr/>
          </p:nvSpPr>
          <p:spPr bwMode="auto">
            <a:xfrm>
              <a:off x="617506" y="3170688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Vietnam Competition Authority</a:t>
              </a:r>
            </a:p>
          </p:txBody>
        </p:sp>
        <p:pic>
          <p:nvPicPr>
            <p:cNvPr id="8" name="Picture 20">
              <a:extLst>
                <a:ext uri="{FF2B5EF4-FFF2-40B4-BE49-F238E27FC236}">
                  <a16:creationId xmlns:a16="http://schemas.microsoft.com/office/drawing/2014/main" id="{C1D7BADA-036F-4094-96D3-A73F3138B8A2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72" y="2996952"/>
              <a:ext cx="720000" cy="720000"/>
            </a:xfrm>
            <a:prstGeom prst="ellipse">
              <a:avLst/>
            </a:prstGeom>
            <a:ln w="317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C79133E-234A-09DD-861B-607145693947}"/>
              </a:ext>
            </a:extLst>
          </p:cNvPr>
          <p:cNvGrpSpPr/>
          <p:nvPr/>
        </p:nvGrpSpPr>
        <p:grpSpPr>
          <a:xfrm>
            <a:off x="275668" y="3069000"/>
            <a:ext cx="8624633" cy="720000"/>
            <a:chOff x="272523" y="2132856"/>
            <a:chExt cx="8624633" cy="720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129183F-72F0-41A8-B8F8-59F1299AEAC3}"/>
                </a:ext>
              </a:extLst>
            </p:cNvPr>
            <p:cNvSpPr/>
            <p:nvPr/>
          </p:nvSpPr>
          <p:spPr>
            <a:xfrm>
              <a:off x="617156" y="2311462"/>
              <a:ext cx="8280000" cy="378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Office of Fair Trading, United Kingdom</a:t>
              </a:r>
            </a:p>
          </p:txBody>
        </p:sp>
        <p:pic>
          <p:nvPicPr>
            <p:cNvPr id="10" name="Picture 2" descr="C:\Users\AKS\Desktop\UK Flag.png">
              <a:extLst>
                <a:ext uri="{FF2B5EF4-FFF2-40B4-BE49-F238E27FC236}">
                  <a16:creationId xmlns:a16="http://schemas.microsoft.com/office/drawing/2014/main" id="{3C20ACCD-3911-4E48-859B-58B96A75959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523" y="2132856"/>
              <a:ext cx="720000" cy="720000"/>
            </a:xfrm>
            <a:prstGeom prst="ellipse">
              <a:avLst/>
            </a:prstGeom>
            <a:ln w="317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E1333E6-49C6-106D-6F72-7A80392367F7}"/>
              </a:ext>
            </a:extLst>
          </p:cNvPr>
          <p:cNvGrpSpPr/>
          <p:nvPr/>
        </p:nvGrpSpPr>
        <p:grpSpPr>
          <a:xfrm>
            <a:off x="264442" y="2205024"/>
            <a:ext cx="8635859" cy="720000"/>
            <a:chOff x="251520" y="5668096"/>
            <a:chExt cx="8635859" cy="720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1AFD8A0-D505-389C-E09E-E5871146DE75}"/>
                </a:ext>
              </a:extLst>
            </p:cNvPr>
            <p:cNvSpPr/>
            <p:nvPr/>
          </p:nvSpPr>
          <p:spPr>
            <a:xfrm>
              <a:off x="611560" y="5845222"/>
              <a:ext cx="8275819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The Antimonopoly Committee of Ukraine</a:t>
              </a:r>
            </a:p>
          </p:txBody>
        </p:sp>
        <p:pic>
          <p:nvPicPr>
            <p:cNvPr id="3" name="Picture 19">
              <a:extLst>
                <a:ext uri="{FF2B5EF4-FFF2-40B4-BE49-F238E27FC236}">
                  <a16:creationId xmlns:a16="http://schemas.microsoft.com/office/drawing/2014/main" id="{8896B121-DC6D-3100-4040-9455C2DE3F71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5668096"/>
              <a:ext cx="720000" cy="720000"/>
            </a:xfrm>
            <a:prstGeom prst="ellipse">
              <a:avLst/>
            </a:prstGeom>
            <a:ln w="317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6536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467544" y="1412776"/>
            <a:ext cx="820891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r>
              <a:rPr lang="en-IN" sz="2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Permanent Mission of the Republic of Seychelles submitted a letter to UN Trade and Development (UNCTAD) for official recognition of WCD on 5th December by the United Nations.</a:t>
            </a:r>
            <a:endParaRPr lang="en-IN" sz="22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DE6B103A-C78D-2FF9-AD2E-B54D3F5068BA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042000" y="2637352"/>
            <a:ext cx="3060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93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EC22F-45B4-0E5C-38AF-BD11E622C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">
            <a:extLst>
              <a:ext uri="{FF2B5EF4-FFF2-40B4-BE49-F238E27FC236}">
                <a16:creationId xmlns:a16="http://schemas.microsoft.com/office/drawing/2014/main" id="{8222AAF3-01B9-A91B-49C2-084F7AE7F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96752"/>
            <a:ext cx="914400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‘Videos’ </a:t>
            </a:r>
            <a:r>
              <a:rPr lang="en-US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expressing support to adopt WCD</a:t>
            </a:r>
            <a:endParaRPr lang="en-IN" sz="23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B3A0A866-48C0-1D33-6B3B-0363701FE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420" y="3574177"/>
            <a:ext cx="3240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Hellenic Competition Commission Greece</a:t>
            </a:r>
            <a:endParaRPr lang="en-GB" sz="14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1" name="TextBox 32">
            <a:extLst>
              <a:ext uri="{FF2B5EF4-FFF2-40B4-BE49-F238E27FC236}">
                <a16:creationId xmlns:a16="http://schemas.microsoft.com/office/drawing/2014/main" id="{F12439C8-D4D8-8BDE-16D1-A1DDD1AEF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420" y="6021288"/>
            <a:ext cx="3240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Office for the Protection of</a:t>
            </a:r>
          </a:p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Competition, Czech Republic</a:t>
            </a:r>
            <a:endParaRPr lang="en-GB" sz="14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6" name="TextBox 32">
            <a:extLst>
              <a:ext uri="{FF2B5EF4-FFF2-40B4-BE49-F238E27FC236}">
                <a16:creationId xmlns:a16="http://schemas.microsoft.com/office/drawing/2014/main" id="{1F242121-35C2-9E23-F44E-93F7643DB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3592" y="3554420"/>
            <a:ext cx="3240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Trinidad and Tobago Fair Trading Commission</a:t>
            </a:r>
            <a:endParaRPr lang="en-GB" sz="14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7" name="TextBox 32">
            <a:extLst>
              <a:ext uri="{FF2B5EF4-FFF2-40B4-BE49-F238E27FC236}">
                <a16:creationId xmlns:a16="http://schemas.microsoft.com/office/drawing/2014/main" id="{8244D64A-8150-7EE1-039D-4F3C9B852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792" y="6021288"/>
            <a:ext cx="2970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Fair Trading Commission</a:t>
            </a:r>
          </a:p>
          <a:p>
            <a:pPr algn="ctr" eaLnBrk="1" hangingPunct="1"/>
            <a:r>
              <a:rPr lang="en-GB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Jamaica</a:t>
            </a:r>
          </a:p>
        </p:txBody>
      </p:sp>
      <p:pic>
        <p:nvPicPr>
          <p:cNvPr id="1026" name="Picture 2">
            <a:hlinkClick r:id="rId3"/>
            <a:extLst>
              <a:ext uri="{FF2B5EF4-FFF2-40B4-BE49-F238E27FC236}">
                <a16:creationId xmlns:a16="http://schemas.microsoft.com/office/drawing/2014/main" id="{C4DB09B8-1382-59E9-7939-E10BF24CAB21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0128" y="1881009"/>
            <a:ext cx="2969999" cy="161999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hlinkClick r:id="rId5"/>
            <a:extLst>
              <a:ext uri="{FF2B5EF4-FFF2-40B4-BE49-F238E27FC236}">
                <a16:creationId xmlns:a16="http://schemas.microsoft.com/office/drawing/2014/main" id="{1F2EEBCE-DAE8-F7C9-E7BD-738ABE80C802}"/>
              </a:ext>
            </a:extLst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6792" y="1881009"/>
            <a:ext cx="2969999" cy="161999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hlinkClick r:id="rId7"/>
            <a:extLst>
              <a:ext uri="{FF2B5EF4-FFF2-40B4-BE49-F238E27FC236}">
                <a16:creationId xmlns:a16="http://schemas.microsoft.com/office/drawing/2014/main" id="{8897029F-F8E2-1C62-CB9B-E2B2E9FA0C0A}"/>
              </a:ext>
            </a:extLst>
          </p:cNvPr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6801" y="4339424"/>
            <a:ext cx="2956653" cy="162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hlinkClick r:id="rId9"/>
            <a:extLst>
              <a:ext uri="{FF2B5EF4-FFF2-40B4-BE49-F238E27FC236}">
                <a16:creationId xmlns:a16="http://schemas.microsoft.com/office/drawing/2014/main" id="{FBA9EB11-7A01-35CA-54A0-4F802BBEF4A3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6793" y="4339424"/>
            <a:ext cx="2969998" cy="162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182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‘Videos’ </a:t>
            </a:r>
            <a:r>
              <a:rPr lang="en-US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expressing support to adopt WCD</a:t>
            </a:r>
            <a:endParaRPr lang="en-IN" sz="23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1010126" y="3554420"/>
            <a:ext cx="29699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Antimonopoly Office of the</a:t>
            </a:r>
          </a:p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Slovak Republic</a:t>
            </a:r>
            <a:endParaRPr lang="en-GB" sz="14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6" name="TextBox 32"/>
          <p:cNvSpPr txBox="1">
            <a:spLocks noChangeArrowheads="1"/>
          </p:cNvSpPr>
          <p:nvPr/>
        </p:nvSpPr>
        <p:spPr bwMode="auto">
          <a:xfrm>
            <a:off x="5126792" y="3554420"/>
            <a:ext cx="29699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Gabriel Ibarra Pardo</a:t>
            </a:r>
          </a:p>
          <a:p>
            <a:pPr algn="ctr" eaLnBrk="1" hangingPunct="1"/>
            <a:r>
              <a:rPr lang="it-IT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Partner, Ibarra Rimon, Colombia</a:t>
            </a:r>
            <a:r>
              <a:rPr lang="en-US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endParaRPr lang="en-GB" sz="14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26" name="Picture 2">
            <a:hlinkClick r:id="rId3"/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0126" y="1881008"/>
            <a:ext cx="2969997" cy="161999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hlinkClick r:id="rId5"/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6792" y="1881008"/>
            <a:ext cx="2969997" cy="161999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349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88840"/>
            <a:ext cx="9144000" cy="3905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981200"/>
            <a:ext cx="7344816" cy="39268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899592" y="5877272"/>
            <a:ext cx="73448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20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Pradeep S Mehta</a:t>
            </a:r>
          </a:p>
          <a:p>
            <a:pPr algn="ctr" eaLnBrk="1" hangingPunct="1"/>
            <a:r>
              <a:rPr lang="en-GB" sz="2000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Secretary General, CUTS International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0" y="129238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Why World Competition Day?</a:t>
            </a:r>
          </a:p>
        </p:txBody>
      </p:sp>
    </p:spTree>
    <p:extLst>
      <p:ext uri="{BB962C8B-B14F-4D97-AF65-F5344CB8AC3E}">
        <p14:creationId xmlns:p14="http://schemas.microsoft.com/office/powerpoint/2010/main" val="150875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GB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‘Actions’ taken around the world…2024</a:t>
            </a:r>
            <a:endParaRPr lang="en-IN" sz="23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5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6444011"/>
              </p:ext>
            </p:extLst>
          </p:nvPr>
        </p:nvGraphicFramePr>
        <p:xfrm>
          <a:off x="179512" y="1792635"/>
          <a:ext cx="8784976" cy="4897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14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Media/Social</a:t>
                      </a:r>
                      <a:r>
                        <a:rPr lang="en-US" sz="2000" baseline="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 Media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Country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CCA Celebrates World Competition Day 2024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December 05, 2024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3"/>
                        </a:rPr>
                        <a:t>CCA Press Release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Botswana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485017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4"/>
                        </a:rPr>
                        <a:t>El Salvador’s Competition Superintendence launched a new mergers course of the e-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4"/>
                        </a:rPr>
                        <a:t>competencia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4"/>
                        </a:rPr>
                        <a:t> virtual classroom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December 05, 2024</a:t>
                      </a: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El Salvador</a:t>
                      </a: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ESCC Joins World Competition Day Commemoration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December 05, 2024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5"/>
                        </a:rPr>
                        <a:t>X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6"/>
                        </a:rPr>
                        <a:t>Eswatini Daily News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7"/>
                        </a:rPr>
                        <a:t>Africa Press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8"/>
                        </a:rPr>
                        <a:t>Eswatini Observer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Eswatini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9"/>
                        </a:rPr>
                        <a:t>FCCC conducted a survey titled “What Does Competition Mean to You?” to commemorate the World Competition Day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December 03, 2024</a:t>
                      </a: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Fiji</a:t>
                      </a: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48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02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GB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‘Actions’ taken around the world…2024</a:t>
            </a:r>
            <a:endParaRPr lang="en-IN" sz="23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5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603247"/>
              </p:ext>
            </p:extLst>
          </p:nvPr>
        </p:nvGraphicFramePr>
        <p:xfrm>
          <a:off x="179512" y="1792634"/>
          <a:ext cx="8784976" cy="48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70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Media/Social</a:t>
                      </a:r>
                      <a:r>
                        <a:rPr lang="en-US" sz="2000" baseline="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 Media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Country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r>
                        <a:rPr lang="en-US" sz="1600" u="sng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hlinkClick r:id="rId3"/>
                        </a:rPr>
                        <a:t>World Competition Day 2024: Trade, competition, and inequality</a:t>
                      </a:r>
                      <a:endParaRPr lang="en-IN" sz="1600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The Economic Times, December 13, 2024</a:t>
                      </a:r>
                      <a:endParaRPr lang="en-IN" sz="1600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Global</a:t>
                      </a:r>
                      <a:endParaRPr lang="en-IN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485017"/>
                  </a:ext>
                </a:extLst>
              </a:tr>
              <a:tr h="208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Competition Policy Can Moderate Economic Inequality: Pradeep Mehta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December 07, 2024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4"/>
                        </a:rPr>
                        <a:t>APN News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5"/>
                        </a:rPr>
                        <a:t>India Education Diary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6"/>
                        </a:rPr>
                        <a:t>Panel Discussion on ‘Competition Policy and Inequality’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CCI X, December 05, 2024</a:t>
                      </a: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India</a:t>
                      </a: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7"/>
                        </a:rPr>
                        <a:t>Competition Policy and Inequality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FTC, December 05, 2024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Jamaica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8"/>
                        </a:rPr>
                        <a:t>Levelling the playing field: Competition policy as a driver of equality, inclusion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Business Daily, December 04, 2024</a:t>
                      </a: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Kenya</a:t>
                      </a: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524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6050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GB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‘Actions’ taken around the world…2024</a:t>
            </a:r>
            <a:endParaRPr lang="en-IN" sz="23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5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8835426"/>
              </p:ext>
            </p:extLst>
          </p:nvPr>
        </p:nvGraphicFramePr>
        <p:xfrm>
          <a:off x="179512" y="1792634"/>
          <a:ext cx="8784976" cy="48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70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Media/Social</a:t>
                      </a:r>
                      <a:r>
                        <a:rPr lang="en-US" sz="2000" baseline="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 Media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Country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3"/>
                        </a:rPr>
                        <a:t>This year’s theme for World Competition Day specifically focuses on lowly developed markets including Malawi – CFTC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maraviExpress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, December 05, 2024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  <a:hlinkClick r:id="rId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4"/>
                        </a:rPr>
                        <a:t>Malawi Commemorates 2024 World Competition Day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CFTC Press Release, December 04, 2024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5"/>
                        </a:rPr>
                        <a:t>Malawi to observe World Competition Day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Leyman Publications, December 06, 2024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Malawi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485017"/>
                  </a:ext>
                </a:extLst>
              </a:tr>
              <a:tr h="230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Namibian Competition Commission commemorated World Competition Day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NBC Digital News, December 05, 2024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6"/>
                        </a:rPr>
                        <a:t>YouTube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7"/>
                        </a:rPr>
                        <a:t>Facebook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8"/>
                        </a:rPr>
                        <a:t>X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9"/>
                        </a:rPr>
                        <a:t>Instagram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10"/>
                        </a:rPr>
                        <a:t>World Competition Day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Desert FM 95.3, December 02, 2024</a:t>
                      </a: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Namibia</a:t>
                      </a: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2390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GB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‘Actions’ taken around the world…2024</a:t>
            </a:r>
            <a:endParaRPr lang="en-IN" sz="23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5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3528901"/>
              </p:ext>
            </p:extLst>
          </p:nvPr>
        </p:nvGraphicFramePr>
        <p:xfrm>
          <a:off x="179512" y="1792634"/>
          <a:ext cx="8784976" cy="48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70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Media/Social</a:t>
                      </a:r>
                      <a:r>
                        <a:rPr lang="en-US" sz="2000" baseline="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 Media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Country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3"/>
                        </a:rPr>
                        <a:t>Streamsowers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3"/>
                        </a:rPr>
                        <a:t> &amp; Köhn celebrating World Competition Day 2024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Instagram, December 05, 2024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Nigeria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408791"/>
                  </a:ext>
                </a:extLst>
              </a:tr>
              <a:tr h="374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World Competition Day: CCP Discusses Progress and Challenges in Market Integrity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December 05, 2024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4"/>
                        </a:rPr>
                        <a:t>The Azb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5"/>
                        </a:rPr>
                        <a:t>UrduPoint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5"/>
                        </a:rPr>
                        <a:t> Network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  <a:hlinkClick r:id="rId6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6"/>
                        </a:rPr>
                        <a:t>CCP hosts media workshop to mark World Competition Day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Mettis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Link News, December 05, 2024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7"/>
                        </a:rPr>
                        <a:t>CCP identifies 125 cases of market abuse, strengthens efforts for fair competition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Profit Pakistan Today, December 05, 2024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8"/>
                        </a:rPr>
                        <a:t>World Competition Day marked: CCP lauds minister’s role for promoting fair competition, regulating markets, fostering best practices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Business Recorder, December 06, 2024</a:t>
                      </a: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Pakistan</a:t>
                      </a: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485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219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GB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‘Actions’ taken around the world…2024</a:t>
            </a:r>
            <a:endParaRPr lang="en-IN" sz="23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5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5609027"/>
              </p:ext>
            </p:extLst>
          </p:nvPr>
        </p:nvGraphicFramePr>
        <p:xfrm>
          <a:off x="179512" y="1792634"/>
          <a:ext cx="8784976" cy="48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70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Media/Social</a:t>
                      </a:r>
                      <a:r>
                        <a:rPr lang="en-US" sz="2000" baseline="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 Media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Country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3"/>
                        </a:rPr>
                        <a:t>CCP highlights challenges in promoting market integrity on ‘World Competition Day’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The News, December 06, 2024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Pakistan</a:t>
                      </a:r>
                      <a:endParaRPr lang="en-IN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485017"/>
                  </a:ext>
                </a:extLst>
              </a:tr>
              <a:tr h="118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ICCC Commemorates World Competition Day 2024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December 05, 2024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4"/>
                        </a:rPr>
                        <a:t>ICCC Public Notice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5"/>
                        </a:rPr>
                        <a:t>Facebook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Papua New Guinea</a:t>
                      </a: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6"/>
                        </a:rPr>
                        <a:t>PCC joins global effort to combat inequality through competition policy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PCC Press Release, December 05, 2024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Philippines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7"/>
                        </a:rPr>
                        <a:t>The Competition Commission South Africa celebrates World Competition Day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LinkedIn, December 05, 2024</a:t>
                      </a: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South Africa</a:t>
                      </a: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210467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8"/>
                        </a:rPr>
                        <a:t>The Minister of Industry and Trade participates in the Climax of World Competition Day 2024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FTC, December 05, 2024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Tanzania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695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47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A5487-4BC4-23A4-94CD-A6196E15B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>
            <a:extLst>
              <a:ext uri="{FF2B5EF4-FFF2-40B4-BE49-F238E27FC236}">
                <a16:creationId xmlns:a16="http://schemas.microsoft.com/office/drawing/2014/main" id="{19CF4BC6-FC0D-2F41-9520-CD0705326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96752"/>
            <a:ext cx="914400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GB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‘Actions’ taken around the world…2024</a:t>
            </a:r>
            <a:endParaRPr lang="en-IN" sz="23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27324424-D0E0-A994-06DE-5F5D170658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3637168"/>
              </p:ext>
            </p:extLst>
          </p:nvPr>
        </p:nvGraphicFramePr>
        <p:xfrm>
          <a:off x="179512" y="1792634"/>
          <a:ext cx="8784976" cy="280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70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Media/Social</a:t>
                      </a:r>
                      <a:r>
                        <a:rPr lang="en-US" sz="2000" baseline="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 Media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Segoe UI" pitchFamily="34" charset="0"/>
                          <a:cs typeface="Segoe UI" pitchFamily="34" charset="0"/>
                        </a:rPr>
                        <a:t>Country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3"/>
                        </a:rPr>
                        <a:t>The Trinidad and Tobago Fair Trading Commission  joins the global community in commemorating World Competition Day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LinkedIn, December 05, 2024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Trinidad and Tobago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48501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4"/>
                        </a:rPr>
                        <a:t>CUTS celebrates World Competition Day 2024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CUTS Press Release, December 05, 2024</a:t>
                      </a: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Zambia</a:t>
                      </a:r>
                    </a:p>
                  </a:txBody>
                  <a:tcPr marL="68580" marR="68580" marT="0" marB="0" anchor="ctr">
                    <a:solidFill>
                      <a:srgbClr val="FFDB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5"/>
                        </a:rPr>
                        <a:t>CTC Zimbabwe commemorates World Competition Day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X, November 28, 2024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Zimbabwe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320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979712" y="1340768"/>
            <a:ext cx="51845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5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Glimpses</a:t>
            </a: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4" b="12214"/>
          <a:stretch/>
        </p:blipFill>
        <p:spPr bwMode="auto">
          <a:xfrm rot="10800000" flipH="1" flipV="1">
            <a:off x="252000" y="1988930"/>
            <a:ext cx="8640000" cy="3420000"/>
          </a:xfrm>
          <a:prstGeom prst="rect">
            <a:avLst/>
          </a:prstGeom>
          <a:noFill/>
          <a:ln>
            <a:solidFill>
              <a:srgbClr val="FFCF3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 bwMode="auto">
          <a:xfrm>
            <a:off x="0" y="5445224"/>
            <a:ext cx="9144000" cy="923330"/>
          </a:xfrm>
          <a:prstGeom prst="rect">
            <a:avLst/>
          </a:prstGeom>
          <a:solidFill>
            <a:srgbClr val="FFDE75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457200" rIns="457200" anchor="ctr">
            <a:spAutoFit/>
          </a:bodyPr>
          <a:lstStyle/>
          <a:p>
            <a:pPr algn="just">
              <a:defRPr/>
            </a:pPr>
            <a:r>
              <a:rPr lang="en-US" sz="18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CUTS International, the WTO Secretariats, and UNCTAD’s Competition and Consumer Policies Branch jointly </a:t>
            </a:r>
            <a:r>
              <a:rPr lang="en-US" sz="18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organised</a:t>
            </a:r>
            <a:r>
              <a:rPr lang="en-US" sz="18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a Panel Discussion in Geneva. Details are available </a:t>
            </a:r>
            <a:r>
              <a:rPr lang="en-US" sz="18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  <a:hlinkClick r:id="rId5"/>
              </a:rPr>
              <a:t>here</a:t>
            </a:r>
            <a:r>
              <a:rPr lang="en-US" sz="18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.</a:t>
            </a:r>
            <a:endParaRPr lang="en-GB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062039-C8FF-97C3-1079-A6BA73AD2688}"/>
              </a:ext>
            </a:extLst>
          </p:cNvPr>
          <p:cNvSpPr/>
          <p:nvPr/>
        </p:nvSpPr>
        <p:spPr>
          <a:xfrm rot="5400000">
            <a:off x="4541943" y="866987"/>
            <a:ext cx="60114" cy="9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0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979712" y="1340768"/>
            <a:ext cx="51845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5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Glimpses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179032" y="5157192"/>
            <a:ext cx="4320480" cy="615553"/>
          </a:xfrm>
          <a:prstGeom prst="rect">
            <a:avLst/>
          </a:prstGeom>
          <a:solidFill>
            <a:srgbClr val="FFDE75"/>
          </a:solidFill>
          <a:ln>
            <a:solidFill>
              <a:srgbClr val="FFDE75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7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Competition Commission of Pakistan (CCP) hosted a Media Workshop</a:t>
            </a:r>
            <a:r>
              <a:rPr lang="en-IN" sz="17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.</a:t>
            </a:r>
            <a:endParaRPr lang="en-GB" sz="1700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4644489" y="5157192"/>
            <a:ext cx="4320000" cy="615553"/>
          </a:xfrm>
          <a:prstGeom prst="rect">
            <a:avLst/>
          </a:prstGeom>
          <a:solidFill>
            <a:srgbClr val="FFDE75"/>
          </a:solidFill>
          <a:ln>
            <a:solidFill>
              <a:srgbClr val="FFDE75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en-US" sz="17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Namibian Competition Commission (</a:t>
            </a:r>
            <a:r>
              <a:rPr lang="en-US" sz="17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NaCC</a:t>
            </a:r>
            <a:r>
              <a:rPr lang="en-US" sz="17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) </a:t>
            </a:r>
            <a:r>
              <a:rPr lang="en-US" sz="17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organised</a:t>
            </a:r>
            <a:r>
              <a:rPr lang="en-US" sz="17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an event in Windhoek.</a:t>
            </a:r>
            <a:endParaRPr lang="en-GB" sz="1700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5908A0-E6D5-4C5D-8AB2-415A3A91E55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988841"/>
            <a:ext cx="4320000" cy="3051338"/>
          </a:xfrm>
          <a:prstGeom prst="rect">
            <a:avLst/>
          </a:prstGeom>
          <a:ln>
            <a:solidFill>
              <a:srgbClr val="FFCF37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5AF8F2-7F89-F52F-C01F-2B50A57FA735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4489" y="1988841"/>
            <a:ext cx="4320000" cy="3051338"/>
          </a:xfrm>
          <a:prstGeom prst="rect">
            <a:avLst/>
          </a:prstGeom>
          <a:ln>
            <a:solidFill>
              <a:srgbClr val="FFCF37"/>
            </a:solidFill>
          </a:ln>
        </p:spPr>
      </p:pic>
    </p:spTree>
    <p:extLst>
      <p:ext uri="{BB962C8B-B14F-4D97-AF65-F5344CB8AC3E}">
        <p14:creationId xmlns:p14="http://schemas.microsoft.com/office/powerpoint/2010/main" val="310340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979712" y="1340768"/>
            <a:ext cx="51845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5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Glimpses</a:t>
            </a: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8" b="13158"/>
          <a:stretch/>
        </p:blipFill>
        <p:spPr bwMode="auto">
          <a:xfrm>
            <a:off x="252000" y="1988928"/>
            <a:ext cx="8640000" cy="3420000"/>
          </a:xfrm>
          <a:prstGeom prst="rect">
            <a:avLst/>
          </a:prstGeom>
          <a:noFill/>
          <a:ln>
            <a:solidFill>
              <a:srgbClr val="FFCF3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 bwMode="auto">
          <a:xfrm>
            <a:off x="0" y="5445224"/>
            <a:ext cx="9144000" cy="923330"/>
          </a:xfrm>
          <a:prstGeom prst="rect">
            <a:avLst/>
          </a:prstGeom>
          <a:solidFill>
            <a:srgbClr val="FFDE75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457200" rIns="457200" anchor="ctr">
            <a:spAutoFit/>
          </a:bodyPr>
          <a:lstStyle/>
          <a:p>
            <a:pPr algn="just">
              <a:defRPr/>
            </a:pPr>
            <a:r>
              <a:rPr lang="en-IN" sz="18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CUTS International, CUTS Institute for Regulation &amp; Competition (CIRC) and Institute for Studies in Industrial Development (ISID) jointly organised a Panel Discussion in New Delhi</a:t>
            </a:r>
            <a:r>
              <a:rPr lang="en-US" sz="18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. Details are available </a:t>
            </a:r>
            <a:r>
              <a:rPr lang="en-US" sz="18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  <a:hlinkClick r:id="rId5"/>
              </a:rPr>
              <a:t>here</a:t>
            </a:r>
            <a:r>
              <a:rPr lang="en-US" sz="18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.</a:t>
            </a:r>
            <a:endParaRPr lang="en-GB" sz="1800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062039-C8FF-97C3-1079-A6BA73AD2688}"/>
              </a:ext>
            </a:extLst>
          </p:cNvPr>
          <p:cNvSpPr/>
          <p:nvPr/>
        </p:nvSpPr>
        <p:spPr>
          <a:xfrm rot="5400000">
            <a:off x="4541943" y="866987"/>
            <a:ext cx="60114" cy="914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59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0" y="1268760"/>
            <a:ext cx="91440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5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CUTS Compendiums…. since 2011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77F2FC-0EED-4653-92BD-B641D68C4084}"/>
              </a:ext>
            </a:extLst>
          </p:cNvPr>
          <p:cNvSpPr/>
          <p:nvPr/>
        </p:nvSpPr>
        <p:spPr>
          <a:xfrm>
            <a:off x="4500126" y="2925224"/>
            <a:ext cx="65123" cy="252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0597FD-C064-4D69-806A-3299522B11CD}"/>
              </a:ext>
            </a:extLst>
          </p:cNvPr>
          <p:cNvSpPr/>
          <p:nvPr/>
        </p:nvSpPr>
        <p:spPr>
          <a:xfrm rot="5400000">
            <a:off x="4500125" y="2921642"/>
            <a:ext cx="65123" cy="252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F8CE93CA-B2ED-C4C4-FA46-18B591C4D667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6404" y="4577070"/>
            <a:ext cx="3239998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hlinkClick r:id="rId6"/>
            <a:extLst>
              <a:ext uri="{FF2B5EF4-FFF2-40B4-BE49-F238E27FC236}">
                <a16:creationId xmlns:a16="http://schemas.microsoft.com/office/drawing/2014/main" id="{2DED6BE7-2709-4AA4-3A92-BDC38184030E}"/>
              </a:ext>
            </a:extLst>
          </p:cNvPr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4" y="4577071"/>
            <a:ext cx="3239999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hlinkClick r:id="rId8"/>
            <a:extLst>
              <a:ext uri="{FF2B5EF4-FFF2-40B4-BE49-F238E27FC236}">
                <a16:creationId xmlns:a16="http://schemas.microsoft.com/office/drawing/2014/main" id="{8A6A3B92-3DEB-D7DA-0949-1AD891A6E4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6404" y="1896214"/>
            <a:ext cx="3240000" cy="1890000"/>
          </a:xfrm>
          <a:prstGeom prst="rect">
            <a:avLst/>
          </a:prstGeom>
        </p:spPr>
      </p:pic>
      <p:pic>
        <p:nvPicPr>
          <p:cNvPr id="9" name="Picture 8">
            <a:hlinkClick r:id="rId10"/>
            <a:extLst>
              <a:ext uri="{FF2B5EF4-FFF2-40B4-BE49-F238E27FC236}">
                <a16:creationId xmlns:a16="http://schemas.microsoft.com/office/drawing/2014/main" id="{00111898-5CFE-0351-FB06-1C4CE03480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4" y="1896214"/>
            <a:ext cx="3239998" cy="188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55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196752"/>
            <a:ext cx="9144000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Themes… since 2010</a:t>
            </a:r>
            <a:endParaRPr lang="en-IN" sz="30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68536" y="1916928"/>
            <a:ext cx="8370928" cy="43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 marL="342900" indent="-3429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708150" lvl="1" indent="-1708150" eaLnBrk="1" hangingPunct="1"/>
            <a:r>
              <a:rPr lang="en-IN" sz="1600" dirty="0">
                <a:latin typeface="Segoe UI" pitchFamily="34" charset="0"/>
                <a:cs typeface="Segoe UI" pitchFamily="34" charset="0"/>
              </a:rPr>
              <a:t>2010</a:t>
            </a:r>
            <a:r>
              <a:rPr lang="en-IN" sz="1550" dirty="0">
                <a:latin typeface="Segoe UI" pitchFamily="34" charset="0"/>
                <a:cs typeface="Segoe UI" pitchFamily="34" charset="0"/>
              </a:rPr>
              <a:t>                   </a:t>
            </a:r>
            <a:r>
              <a:rPr lang="en-IN" sz="1600" dirty="0">
                <a:latin typeface="Segoe UI" pitchFamily="34" charset="0"/>
                <a:cs typeface="Segoe UI" pitchFamily="34" charset="0"/>
              </a:rPr>
              <a:t>International Air-transport Cartels and its Impact on Developing Countries</a:t>
            </a:r>
            <a:endParaRPr lang="en-GB" sz="16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8537" y="2492944"/>
            <a:ext cx="8370928" cy="43200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marL="0" lvl="1" defTabSz="622300">
              <a:spcAft>
                <a:spcPts val="0"/>
              </a:spcAft>
              <a:defRPr/>
            </a:pPr>
            <a:r>
              <a:rPr lang="en-IN" sz="1600" dirty="0">
                <a:latin typeface="Segoe UI" pitchFamily="34" charset="0"/>
                <a:cs typeface="Segoe UI" pitchFamily="34" charset="0"/>
              </a:rPr>
              <a:t>2011		    Cartels and their Harmful Effects on Consumers</a:t>
            </a:r>
            <a:endParaRPr lang="en-GB" sz="16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8" name="TextBox 44"/>
          <p:cNvSpPr txBox="1">
            <a:spLocks noChangeArrowheads="1"/>
          </p:cNvSpPr>
          <p:nvPr/>
        </p:nvSpPr>
        <p:spPr bwMode="auto">
          <a:xfrm>
            <a:off x="368535" y="3069008"/>
            <a:ext cx="8370927" cy="43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 marL="342900" indent="-3429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eaLnBrk="1" hangingPunct="1"/>
            <a:r>
              <a:rPr lang="en-US" sz="1600" dirty="0">
                <a:latin typeface="Segoe UI" pitchFamily="34" charset="0"/>
                <a:cs typeface="Segoe UI" pitchFamily="34" charset="0"/>
              </a:rPr>
              <a:t>2012 &amp; 2013      Adverse Impact of Cartels on the Poor </a:t>
            </a:r>
          </a:p>
        </p:txBody>
      </p:sp>
      <p:sp>
        <p:nvSpPr>
          <p:cNvPr id="19" name="TextBox 48"/>
          <p:cNvSpPr txBox="1">
            <a:spLocks noChangeArrowheads="1"/>
          </p:cNvSpPr>
          <p:nvPr/>
        </p:nvSpPr>
        <p:spPr bwMode="auto">
          <a:xfrm>
            <a:off x="368535" y="3645072"/>
            <a:ext cx="8370927" cy="43200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 anchor="ctr">
            <a:spAutoFit/>
          </a:bodyPr>
          <a:lstStyle>
            <a:lvl1pPr marL="342900" indent="-3429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eaLnBrk="1" hangingPunct="1">
              <a:spcBef>
                <a:spcPts val="600"/>
              </a:spcBef>
              <a:spcAft>
                <a:spcPct val="15000"/>
              </a:spcAft>
            </a:pPr>
            <a:r>
              <a:rPr lang="en-US" sz="1600" dirty="0">
                <a:latin typeface="Segoe UI" pitchFamily="34" charset="0"/>
                <a:cs typeface="Segoe UI" pitchFamily="34" charset="0"/>
              </a:rPr>
              <a:t>2014 &amp; 2015      Competition Issues in Public Procurement</a:t>
            </a:r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368535" y="4221136"/>
            <a:ext cx="8370927" cy="43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 marL="342900" indent="-3429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eaLnBrk="1" hangingPunct="1"/>
            <a:r>
              <a:rPr lang="en-US" sz="1600" dirty="0">
                <a:latin typeface="Segoe UI" pitchFamily="34" charset="0"/>
                <a:cs typeface="Segoe UI" pitchFamily="34" charset="0"/>
              </a:rPr>
              <a:t>2016		    Linkages between Competition and Intellectual Property</a:t>
            </a:r>
          </a:p>
        </p:txBody>
      </p:sp>
      <p:sp>
        <p:nvSpPr>
          <p:cNvPr id="22" name="TextBox 28"/>
          <p:cNvSpPr txBox="1">
            <a:spLocks noChangeArrowheads="1"/>
          </p:cNvSpPr>
          <p:nvPr/>
        </p:nvSpPr>
        <p:spPr bwMode="auto">
          <a:xfrm>
            <a:off x="368535" y="4797200"/>
            <a:ext cx="8370927" cy="43200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 anchor="ctr">
            <a:spAutoFit/>
          </a:bodyPr>
          <a:lstStyle>
            <a:lvl1pPr marL="342900" indent="-3429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eaLnBrk="1" hangingPunct="1"/>
            <a:r>
              <a:rPr lang="en-US" sz="1600" dirty="0">
                <a:latin typeface="Segoe UI" pitchFamily="34" charset="0"/>
                <a:cs typeface="Segoe UI" pitchFamily="34" charset="0"/>
              </a:rPr>
              <a:t>2017		    Re-imagining Competition Policy and Law in the Era of Disruption</a:t>
            </a:r>
          </a:p>
        </p:txBody>
      </p:sp>
      <p:sp>
        <p:nvSpPr>
          <p:cNvPr id="23" name="TextBox 44"/>
          <p:cNvSpPr txBox="1">
            <a:spLocks noChangeArrowheads="1"/>
          </p:cNvSpPr>
          <p:nvPr/>
        </p:nvSpPr>
        <p:spPr bwMode="auto">
          <a:xfrm>
            <a:off x="368534" y="5373312"/>
            <a:ext cx="8370927" cy="43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 marL="342900" indent="-3429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eaLnBrk="1" hangingPunct="1"/>
            <a:r>
              <a:rPr lang="en-US" sz="1600" dirty="0">
                <a:latin typeface="Segoe UI" pitchFamily="34" charset="0"/>
                <a:cs typeface="Segoe UI" pitchFamily="34" charset="0"/>
              </a:rPr>
              <a:t>2018		    Digital Economy, Innovation and Competition</a:t>
            </a:r>
          </a:p>
        </p:txBody>
      </p:sp>
      <p:sp>
        <p:nvSpPr>
          <p:cNvPr id="12" name="TextBox 28"/>
          <p:cNvSpPr txBox="1">
            <a:spLocks noChangeArrowheads="1"/>
          </p:cNvSpPr>
          <p:nvPr/>
        </p:nvSpPr>
        <p:spPr bwMode="auto">
          <a:xfrm>
            <a:off x="368536" y="5949328"/>
            <a:ext cx="8370927" cy="43200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 anchor="ctr">
            <a:spAutoFit/>
          </a:bodyPr>
          <a:lstStyle>
            <a:lvl1pPr marL="342900" indent="-3429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eaLnBrk="1" hangingPunct="1"/>
            <a:r>
              <a:rPr lang="en-US" sz="1600" dirty="0">
                <a:latin typeface="Segoe UI" pitchFamily="34" charset="0"/>
                <a:cs typeface="Segoe UI" pitchFamily="34" charset="0"/>
              </a:rPr>
              <a:t>2019		    Ensuring Effective Competition in an Increasingly Online World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1763688" y="1916928"/>
            <a:ext cx="0" cy="4464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421911"/>
      </p:ext>
    </p:extLst>
  </p:cSld>
  <p:clrMapOvr>
    <a:masterClrMapping/>
  </p:clrMapOvr>
  <p:transition spd="slow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0" y="1268760"/>
            <a:ext cx="91440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5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CUTS Compendiums…. since 2011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77F2FC-0EED-4653-92BD-B641D68C4084}"/>
              </a:ext>
            </a:extLst>
          </p:cNvPr>
          <p:cNvSpPr/>
          <p:nvPr/>
        </p:nvSpPr>
        <p:spPr>
          <a:xfrm>
            <a:off x="4500127" y="2925224"/>
            <a:ext cx="65123" cy="252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0597FD-C064-4D69-806A-3299522B11CD}"/>
              </a:ext>
            </a:extLst>
          </p:cNvPr>
          <p:cNvSpPr/>
          <p:nvPr/>
        </p:nvSpPr>
        <p:spPr>
          <a:xfrm rot="5400000">
            <a:off x="4500126" y="2921642"/>
            <a:ext cx="65123" cy="252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hlinkClick r:id="rId4"/>
            <a:extLst>
              <a:ext uri="{FF2B5EF4-FFF2-40B4-BE49-F238E27FC236}">
                <a16:creationId xmlns:a16="http://schemas.microsoft.com/office/drawing/2014/main" id="{F91D16A3-7B32-5787-191F-26FCBD4B2E06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7" y="4582054"/>
            <a:ext cx="3239999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6"/>
            <a:extLst>
              <a:ext uri="{FF2B5EF4-FFF2-40B4-BE49-F238E27FC236}">
                <a16:creationId xmlns:a16="http://schemas.microsoft.com/office/drawing/2014/main" id="{89F99756-C920-08EE-8EA8-A6D3C04B4CF7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6403" y="4582055"/>
            <a:ext cx="3240000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hlinkClick r:id="rId8"/>
            <a:extLst>
              <a:ext uri="{FF2B5EF4-FFF2-40B4-BE49-F238E27FC236}">
                <a16:creationId xmlns:a16="http://schemas.microsoft.com/office/drawing/2014/main" id="{2D5DDE23-31F5-46C0-49DF-9ACECC5D5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6403" y="1891230"/>
            <a:ext cx="3239999" cy="188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>
            <a:hlinkClick r:id="rId10"/>
            <a:extLst>
              <a:ext uri="{FF2B5EF4-FFF2-40B4-BE49-F238E27FC236}">
                <a16:creationId xmlns:a16="http://schemas.microsoft.com/office/drawing/2014/main" id="{1C1C5CCC-67E6-A21E-17A7-EBE2FF1EB644}"/>
              </a:ext>
            </a:extLst>
          </p:cNvPr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1891229"/>
            <a:ext cx="3239999" cy="188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190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0" y="1268760"/>
            <a:ext cx="91440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5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CUTS Compendiums…. since 2011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77F2FC-0EED-4653-92BD-B641D68C4084}"/>
              </a:ext>
            </a:extLst>
          </p:cNvPr>
          <p:cNvSpPr/>
          <p:nvPr/>
        </p:nvSpPr>
        <p:spPr>
          <a:xfrm>
            <a:off x="4500127" y="2925224"/>
            <a:ext cx="65123" cy="252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0597FD-C064-4D69-806A-3299522B11CD}"/>
              </a:ext>
            </a:extLst>
          </p:cNvPr>
          <p:cNvSpPr/>
          <p:nvPr/>
        </p:nvSpPr>
        <p:spPr>
          <a:xfrm rot="5400000">
            <a:off x="4500126" y="2921642"/>
            <a:ext cx="65123" cy="252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hlinkClick r:id="rId4"/>
            <a:extLst>
              <a:ext uri="{FF2B5EF4-FFF2-40B4-BE49-F238E27FC236}">
                <a16:creationId xmlns:a16="http://schemas.microsoft.com/office/drawing/2014/main" id="{B263DF2D-6246-6931-A50B-87EE6006A080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8095" y="4578654"/>
            <a:ext cx="3240000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6"/>
            <a:extLst>
              <a:ext uri="{FF2B5EF4-FFF2-40B4-BE49-F238E27FC236}">
                <a16:creationId xmlns:a16="http://schemas.microsoft.com/office/drawing/2014/main" id="{735E19CC-85AA-1C07-E2C4-119DA01495B3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6450" y="4578654"/>
            <a:ext cx="3239998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hlinkClick r:id="rId8"/>
            <a:extLst>
              <a:ext uri="{FF2B5EF4-FFF2-40B4-BE49-F238E27FC236}">
                <a16:creationId xmlns:a16="http://schemas.microsoft.com/office/drawing/2014/main" id="{DD570E4D-3FB8-62C1-DD51-1B6BED33E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6450" y="1892809"/>
            <a:ext cx="3239998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>
            <a:hlinkClick r:id="rId10"/>
            <a:extLst>
              <a:ext uri="{FF2B5EF4-FFF2-40B4-BE49-F238E27FC236}">
                <a16:creationId xmlns:a16="http://schemas.microsoft.com/office/drawing/2014/main" id="{2B73E5F1-3B41-58FF-41D5-2500FD0D7162}"/>
              </a:ext>
            </a:extLst>
          </p:cNvPr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8094" y="1892810"/>
            <a:ext cx="3239997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279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3774F-F187-182B-AD2C-76BD9783C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>
            <a:extLst>
              <a:ext uri="{FF2B5EF4-FFF2-40B4-BE49-F238E27FC236}">
                <a16:creationId xmlns:a16="http://schemas.microsoft.com/office/drawing/2014/main" id="{F6C04D94-C6F5-2A46-5D5B-FE3E3BBC0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68760"/>
            <a:ext cx="91440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5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CUTS Compendiums…. since 2011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8F6681-3893-7152-B1BE-E23EB3D31032}"/>
              </a:ext>
            </a:extLst>
          </p:cNvPr>
          <p:cNvSpPr/>
          <p:nvPr/>
        </p:nvSpPr>
        <p:spPr>
          <a:xfrm>
            <a:off x="4500127" y="2925224"/>
            <a:ext cx="65123" cy="252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28B73F-617F-58A6-8A81-2D160AB3E9C7}"/>
              </a:ext>
            </a:extLst>
          </p:cNvPr>
          <p:cNvSpPr/>
          <p:nvPr/>
        </p:nvSpPr>
        <p:spPr>
          <a:xfrm rot="5400000">
            <a:off x="4500126" y="2921642"/>
            <a:ext cx="65123" cy="252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hlinkClick r:id="rId4"/>
            <a:extLst>
              <a:ext uri="{FF2B5EF4-FFF2-40B4-BE49-F238E27FC236}">
                <a16:creationId xmlns:a16="http://schemas.microsoft.com/office/drawing/2014/main" id="{B9294A4B-5AEA-10D6-E227-1DC95DD76E3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8095" y="1892809"/>
            <a:ext cx="3240000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024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0" y="1268760"/>
            <a:ext cx="91440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5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CUTS Compendiums…. since 2011</a:t>
            </a:r>
          </a:p>
        </p:txBody>
      </p:sp>
      <p:sp>
        <p:nvSpPr>
          <p:cNvPr id="2" name="Rectangle 1"/>
          <p:cNvSpPr/>
          <p:nvPr/>
        </p:nvSpPr>
        <p:spPr>
          <a:xfrm>
            <a:off x="4644008" y="2852936"/>
            <a:ext cx="91440" cy="28803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AKS\Desktop\Sp. Comp. 2016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536" y="2132857"/>
            <a:ext cx="3303880" cy="424847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3689156"/>
            <a:ext cx="4183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Special Edition consists of selected articles written by renowned experts…</a:t>
            </a:r>
          </a:p>
        </p:txBody>
      </p:sp>
    </p:spTree>
    <p:extLst>
      <p:ext uri="{BB962C8B-B14F-4D97-AF65-F5344CB8AC3E}">
        <p14:creationId xmlns:p14="http://schemas.microsoft.com/office/powerpoint/2010/main" val="2819247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939206" y="1728234"/>
            <a:ext cx="52655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60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Thank You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0" y="3020237"/>
            <a:ext cx="9158068" cy="1052513"/>
          </a:xfrm>
          <a:prstGeom prst="rect">
            <a:avLst/>
          </a:prstGeom>
          <a:solidFill>
            <a:srgbClr val="FFFFC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719138" algn="l"/>
              </a:tabLst>
              <a:defRPr/>
            </a:pPr>
            <a:r>
              <a:rPr lang="en-US" sz="2800" b="1" dirty="0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</a:rPr>
              <a:t>Suggestions are welcome for the next year’s theme (i.e. 5</a:t>
            </a:r>
            <a:r>
              <a:rPr lang="en-US" sz="2800" b="1" baseline="30000" dirty="0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</a:rPr>
              <a:t>th</a:t>
            </a:r>
            <a:r>
              <a:rPr lang="en-US" sz="2800" b="1" dirty="0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</a:rPr>
              <a:t> December 2025)</a:t>
            </a:r>
            <a:endParaRPr lang="en-GB" sz="2800" dirty="0">
              <a:solidFill>
                <a:sysClr val="windowText" lastClr="0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7524" y="4320521"/>
            <a:ext cx="8568952" cy="864096"/>
          </a:xfrm>
          <a:prstGeom prst="rect">
            <a:avLst/>
          </a:prstGeom>
          <a:solidFill>
            <a:srgbClr val="FFDBB7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712788" algn="l"/>
              </a:tabLst>
              <a:defRPr/>
            </a:pPr>
            <a:r>
              <a:rPr lang="en-US" sz="2000" b="1" dirty="0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</a:rPr>
              <a:t>For further information &amp; suggestions, please contact:</a:t>
            </a:r>
          </a:p>
          <a:p>
            <a:pPr algn="ctr">
              <a:tabLst>
                <a:tab pos="712788" algn="l"/>
              </a:tabLst>
              <a:defRPr/>
            </a:pPr>
            <a:r>
              <a:rPr lang="en-US" sz="2000" dirty="0" err="1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</a:rPr>
              <a:t>Ujjwal</a:t>
            </a:r>
            <a:r>
              <a:rPr lang="en-US" sz="2000" dirty="0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</a:rPr>
              <a:t> Kumar, </a:t>
            </a:r>
            <a:r>
              <a:rPr lang="en-US" sz="2000" dirty="0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  <a:hlinkClick r:id="rId3"/>
              </a:rPr>
              <a:t>ujk@cuts.org</a:t>
            </a:r>
            <a:r>
              <a:rPr lang="en-US" sz="2000" dirty="0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</a:rPr>
              <a:t>  |  </a:t>
            </a:r>
            <a:r>
              <a:rPr lang="en-US" sz="2000" dirty="0" err="1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</a:rPr>
              <a:t>Akshay</a:t>
            </a:r>
            <a:r>
              <a:rPr lang="en-US" sz="2000" dirty="0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</a:rPr>
              <a:t> Sharma, </a:t>
            </a:r>
            <a:r>
              <a:rPr lang="en-US" sz="2000" dirty="0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  <a:hlinkClick r:id="rId4"/>
              </a:rPr>
              <a:t>aks@cuts.org</a:t>
            </a:r>
            <a:endParaRPr lang="en-US" sz="2000" dirty="0">
              <a:solidFill>
                <a:sysClr val="windowText" lastClr="00000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" name="Picture 1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544656"/>
            <a:ext cx="548640" cy="548640"/>
          </a:xfrm>
          <a:prstGeom prst="rect">
            <a:avLst/>
          </a:prstGeom>
        </p:spPr>
      </p:pic>
      <p:pic>
        <p:nvPicPr>
          <p:cNvPr id="3" name="Picture 2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72" y="5544656"/>
            <a:ext cx="548640" cy="548640"/>
          </a:xfrm>
          <a:prstGeom prst="rect">
            <a:avLst/>
          </a:prstGeom>
        </p:spPr>
      </p:pic>
      <p:pic>
        <p:nvPicPr>
          <p:cNvPr id="4" name="Picture 3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544656"/>
            <a:ext cx="548640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7123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CA002-65CA-2E73-75C2-050514956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99F3F2E-ABE1-B6E1-B9E8-C81B210B30FF}"/>
              </a:ext>
            </a:extLst>
          </p:cNvPr>
          <p:cNvSpPr txBox="1">
            <a:spLocks/>
          </p:cNvSpPr>
          <p:nvPr/>
        </p:nvSpPr>
        <p:spPr>
          <a:xfrm>
            <a:off x="0" y="1196752"/>
            <a:ext cx="9144000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Themes… since 2010</a:t>
            </a:r>
            <a:endParaRPr lang="en-IN" sz="30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54EC9F-0F34-EDD3-9C30-7D49A2F52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536" y="1916832"/>
            <a:ext cx="8370928" cy="43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 marL="342900" indent="-3429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708150" lvl="1" indent="-1708150" eaLnBrk="1" hangingPunct="1"/>
            <a:r>
              <a:rPr lang="en-IN" sz="1600" dirty="0">
                <a:latin typeface="Segoe UI" pitchFamily="34" charset="0"/>
                <a:cs typeface="Segoe UI" pitchFamily="34" charset="0"/>
              </a:rPr>
              <a:t>2020</a:t>
            </a:r>
            <a:r>
              <a:rPr lang="en-IN" sz="1550" dirty="0">
                <a:latin typeface="Segoe UI" pitchFamily="34" charset="0"/>
                <a:cs typeface="Segoe UI" pitchFamily="34" charset="0"/>
              </a:rPr>
              <a:t>                   </a:t>
            </a:r>
            <a:r>
              <a:rPr lang="en-US" sz="1600" dirty="0">
                <a:latin typeface="Segoe UI" pitchFamily="34" charset="0"/>
                <a:cs typeface="Segoe UI" pitchFamily="34" charset="0"/>
              </a:rPr>
              <a:t>Competition Policy and Access to Healthcare</a:t>
            </a:r>
            <a:endParaRPr lang="en-GB" sz="16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0D1D29-14C1-FC9B-210D-E38CAEABFB1F}"/>
              </a:ext>
            </a:extLst>
          </p:cNvPr>
          <p:cNvSpPr txBox="1"/>
          <p:nvPr/>
        </p:nvSpPr>
        <p:spPr>
          <a:xfrm>
            <a:off x="368537" y="2492896"/>
            <a:ext cx="8370928" cy="43200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marL="0" lvl="1" defTabSz="622300">
              <a:spcAft>
                <a:spcPts val="0"/>
              </a:spcAft>
              <a:defRPr/>
            </a:pPr>
            <a:r>
              <a:rPr lang="en-IN" sz="1600" dirty="0">
                <a:latin typeface="Segoe UI" pitchFamily="34" charset="0"/>
                <a:cs typeface="Segoe UI" pitchFamily="34" charset="0"/>
              </a:rPr>
              <a:t>2021		    </a:t>
            </a:r>
            <a:r>
              <a:rPr lang="en-US" sz="1600" dirty="0">
                <a:latin typeface="Segoe UI" pitchFamily="34" charset="0"/>
                <a:cs typeface="Segoe UI" pitchFamily="34" charset="0"/>
              </a:rPr>
              <a:t>Competition Policy for an Inclusive and Resilient Economy</a:t>
            </a:r>
            <a:endParaRPr lang="en-GB" sz="16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8" name="TextBox 44">
            <a:extLst>
              <a:ext uri="{FF2B5EF4-FFF2-40B4-BE49-F238E27FC236}">
                <a16:creationId xmlns:a16="http://schemas.microsoft.com/office/drawing/2014/main" id="{5A430BE3-E2B1-0911-AC4D-21A37ABD3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535" y="3068960"/>
            <a:ext cx="8370927" cy="43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 marL="342900" indent="-3429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eaLnBrk="1" hangingPunct="1"/>
            <a:r>
              <a:rPr lang="en-US" sz="1600" dirty="0">
                <a:latin typeface="Segoe UI" pitchFamily="34" charset="0"/>
                <a:cs typeface="Segoe UI" pitchFamily="34" charset="0"/>
              </a:rPr>
              <a:t>2022		    Competition Policy and Climate Change </a:t>
            </a:r>
          </a:p>
        </p:txBody>
      </p:sp>
      <p:sp>
        <p:nvSpPr>
          <p:cNvPr id="19" name="TextBox 48">
            <a:extLst>
              <a:ext uri="{FF2B5EF4-FFF2-40B4-BE49-F238E27FC236}">
                <a16:creationId xmlns:a16="http://schemas.microsoft.com/office/drawing/2014/main" id="{EE92C5AB-11B3-B3F7-64DA-2ECD3F7D7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535" y="3645024"/>
            <a:ext cx="8370927" cy="43200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 anchor="ctr">
            <a:spAutoFit/>
          </a:bodyPr>
          <a:lstStyle>
            <a:lvl1pPr marL="342900" indent="-3429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eaLnBrk="1" hangingPunct="1">
              <a:spcBef>
                <a:spcPts val="600"/>
              </a:spcBef>
              <a:spcAft>
                <a:spcPct val="15000"/>
              </a:spcAft>
            </a:pPr>
            <a:r>
              <a:rPr lang="en-US" sz="1600" dirty="0">
                <a:latin typeface="Segoe UI" pitchFamily="34" charset="0"/>
                <a:cs typeface="Segoe UI" pitchFamily="34" charset="0"/>
              </a:rPr>
              <a:t>2023      	    Prioritising Socially Sensitive Sectors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3AFAF6-6905-849A-356A-13D0DAFC7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36" y="4221088"/>
            <a:ext cx="8370928" cy="43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 marL="342900" indent="-3429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708150" lvl="1" indent="-1708150" eaLnBrk="1" hangingPunct="1"/>
            <a:r>
              <a:rPr lang="en-IN" sz="1600" dirty="0">
                <a:latin typeface="Segoe UI" pitchFamily="34" charset="0"/>
                <a:cs typeface="Segoe UI" pitchFamily="34" charset="0"/>
              </a:rPr>
              <a:t>2024</a:t>
            </a:r>
            <a:r>
              <a:rPr lang="en-IN" sz="1550" dirty="0">
                <a:latin typeface="Segoe UI" pitchFamily="34" charset="0"/>
                <a:cs typeface="Segoe UI" pitchFamily="34" charset="0"/>
              </a:rPr>
              <a:t>                   </a:t>
            </a:r>
            <a:r>
              <a:rPr lang="en-US" sz="1600" dirty="0">
                <a:latin typeface="Segoe UI" pitchFamily="34" charset="0"/>
                <a:cs typeface="Segoe UI" pitchFamily="34" charset="0"/>
              </a:rPr>
              <a:t>Competition Policy and Inequality</a:t>
            </a:r>
            <a:endParaRPr lang="en-GB" sz="1600" dirty="0"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7C6D068-01CC-AC8D-9B24-26D62B766DC8}"/>
              </a:ext>
            </a:extLst>
          </p:cNvPr>
          <p:cNvCxnSpPr>
            <a:cxnSpLocks/>
          </p:cNvCxnSpPr>
          <p:nvPr/>
        </p:nvCxnSpPr>
        <p:spPr>
          <a:xfrm>
            <a:off x="1763688" y="1916928"/>
            <a:ext cx="0" cy="27361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306067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Support from Countries... since 2010</a:t>
            </a:r>
          </a:p>
          <a:p>
            <a:pPr algn="ctr"/>
            <a:r>
              <a:rPr lang="en-IN" sz="1600" b="1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agencies expressed support towards a formal adoption of the Day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5F6B61-BAC4-B1C4-13C7-B91BA200629D}"/>
              </a:ext>
            </a:extLst>
          </p:cNvPr>
          <p:cNvGrpSpPr/>
          <p:nvPr/>
        </p:nvGrpSpPr>
        <p:grpSpPr>
          <a:xfrm>
            <a:off x="253467" y="3861048"/>
            <a:ext cx="8640920" cy="720000"/>
            <a:chOff x="251302" y="3861048"/>
            <a:chExt cx="8640920" cy="720000"/>
          </a:xfrm>
        </p:grpSpPr>
        <p:sp>
          <p:nvSpPr>
            <p:cNvPr id="33" name="Rectangle 32"/>
            <p:cNvSpPr/>
            <p:nvPr/>
          </p:nvSpPr>
          <p:spPr bwMode="auto">
            <a:xfrm>
              <a:off x="612222" y="3933048"/>
              <a:ext cx="8280000" cy="576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The State Commission for the Protection of Economic Competition of Armenia</a:t>
              </a:r>
              <a:endParaRPr lang="en-IN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pic>
          <p:nvPicPr>
            <p:cNvPr id="34" name="Picture 27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302" y="3861048"/>
              <a:ext cx="720000" cy="720000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D8C53FE-77FC-F3A4-DA88-1190CE0091AA}"/>
              </a:ext>
            </a:extLst>
          </p:cNvPr>
          <p:cNvGrpSpPr/>
          <p:nvPr/>
        </p:nvGrpSpPr>
        <p:grpSpPr>
          <a:xfrm>
            <a:off x="253760" y="5596088"/>
            <a:ext cx="8640334" cy="720000"/>
            <a:chOff x="251888" y="5596088"/>
            <a:chExt cx="8640334" cy="720000"/>
          </a:xfrm>
        </p:grpSpPr>
        <p:sp>
          <p:nvSpPr>
            <p:cNvPr id="35" name="Rectangle 34"/>
            <p:cNvSpPr/>
            <p:nvPr/>
          </p:nvSpPr>
          <p:spPr bwMode="auto">
            <a:xfrm>
              <a:off x="612222" y="5769821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Federal Competition Authority, Austria</a:t>
              </a:r>
            </a:p>
          </p:txBody>
        </p:sp>
        <p:pic>
          <p:nvPicPr>
            <p:cNvPr id="36" name="Picture 29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888" y="5596088"/>
              <a:ext cx="720000" cy="720000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4F4F881-63C8-EE5E-4F14-0676518B8E8A}"/>
              </a:ext>
            </a:extLst>
          </p:cNvPr>
          <p:cNvGrpSpPr/>
          <p:nvPr/>
        </p:nvGrpSpPr>
        <p:grpSpPr>
          <a:xfrm>
            <a:off x="253522" y="2124885"/>
            <a:ext cx="8640811" cy="720000"/>
            <a:chOff x="251411" y="2124885"/>
            <a:chExt cx="8640811" cy="720000"/>
          </a:xfrm>
        </p:grpSpPr>
        <p:sp>
          <p:nvSpPr>
            <p:cNvPr id="39" name="TextBox 38"/>
            <p:cNvSpPr txBox="1">
              <a:spLocks noChangeArrowheads="1"/>
            </p:cNvSpPr>
            <p:nvPr/>
          </p:nvSpPr>
          <p:spPr bwMode="auto">
            <a:xfrm>
              <a:off x="612222" y="2276872"/>
              <a:ext cx="8280000" cy="378000"/>
            </a:xfrm>
            <a:custGeom>
              <a:avLst/>
              <a:gdLst>
                <a:gd name="connsiteX0" fmla="*/ 0 w 8642350"/>
                <a:gd name="connsiteY0" fmla="*/ 0 h 707886"/>
                <a:gd name="connsiteX1" fmla="*/ 8642350 w 8642350"/>
                <a:gd name="connsiteY1" fmla="*/ 0 h 707886"/>
                <a:gd name="connsiteX2" fmla="*/ 8642350 w 8642350"/>
                <a:gd name="connsiteY2" fmla="*/ 707886 h 707886"/>
                <a:gd name="connsiteX3" fmla="*/ 0 w 8642350"/>
                <a:gd name="connsiteY3" fmla="*/ 707886 h 707886"/>
                <a:gd name="connsiteX4" fmla="*/ 0 w 8642350"/>
                <a:gd name="connsiteY4" fmla="*/ 0 h 707886"/>
                <a:gd name="connsiteX0" fmla="*/ 373380 w 8642350"/>
                <a:gd name="connsiteY0" fmla="*/ 0 h 723126"/>
                <a:gd name="connsiteX1" fmla="*/ 8642350 w 8642350"/>
                <a:gd name="connsiteY1" fmla="*/ 15240 h 723126"/>
                <a:gd name="connsiteX2" fmla="*/ 8642350 w 8642350"/>
                <a:gd name="connsiteY2" fmla="*/ 723126 h 723126"/>
                <a:gd name="connsiteX3" fmla="*/ 0 w 8642350"/>
                <a:gd name="connsiteY3" fmla="*/ 723126 h 723126"/>
                <a:gd name="connsiteX4" fmla="*/ 373380 w 8642350"/>
                <a:gd name="connsiteY4" fmla="*/ 0 h 723126"/>
                <a:gd name="connsiteX0" fmla="*/ 7620 w 8276590"/>
                <a:gd name="connsiteY0" fmla="*/ 0 h 753606"/>
                <a:gd name="connsiteX1" fmla="*/ 8276590 w 8276590"/>
                <a:gd name="connsiteY1" fmla="*/ 15240 h 753606"/>
                <a:gd name="connsiteX2" fmla="*/ 8276590 w 8276590"/>
                <a:gd name="connsiteY2" fmla="*/ 723126 h 753606"/>
                <a:gd name="connsiteX3" fmla="*/ 0 w 8276590"/>
                <a:gd name="connsiteY3" fmla="*/ 753606 h 753606"/>
                <a:gd name="connsiteX4" fmla="*/ 7620 w 8276590"/>
                <a:gd name="connsiteY4" fmla="*/ 0 h 75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76590" h="753606">
                  <a:moveTo>
                    <a:pt x="7620" y="0"/>
                  </a:moveTo>
                  <a:lnTo>
                    <a:pt x="8276590" y="15240"/>
                  </a:lnTo>
                  <a:lnTo>
                    <a:pt x="8276590" y="723126"/>
                  </a:lnTo>
                  <a:lnTo>
                    <a:pt x="0" y="753606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</p:spPr>
          <p:txBody>
            <a:bodyPr wrap="square" anchor="ctr">
              <a:spAutoFit/>
            </a:bodyPr>
            <a:lstStyle>
              <a:lvl1pPr marL="342900" indent="-342900" defTabSz="6223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defTabSz="6223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6223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6223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6223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457200" indent="0">
                <a:defRPr/>
              </a:pPr>
              <a:r>
                <a:rPr lang="en-IN" dirty="0">
                  <a:latin typeface="Segoe UI" pitchFamily="34" charset="0"/>
                  <a:cs typeface="Segoe UI" pitchFamily="34" charset="0"/>
                </a:rPr>
                <a:t>Competition Promotion and Consumer Protection Directorate, Afghanistan</a:t>
              </a:r>
            </a:p>
          </p:txBody>
        </p:sp>
        <p:pic>
          <p:nvPicPr>
            <p:cNvPr id="40" name="Picture 21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11" y="2124885"/>
              <a:ext cx="720000" cy="720000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D562490-A130-5B0F-9353-17F1BC8391AA}"/>
              </a:ext>
            </a:extLst>
          </p:cNvPr>
          <p:cNvGrpSpPr/>
          <p:nvPr/>
        </p:nvGrpSpPr>
        <p:grpSpPr>
          <a:xfrm>
            <a:off x="254600" y="2997032"/>
            <a:ext cx="8638655" cy="720000"/>
            <a:chOff x="252647" y="2997032"/>
            <a:chExt cx="8638655" cy="720000"/>
          </a:xfrm>
        </p:grpSpPr>
        <p:sp>
          <p:nvSpPr>
            <p:cNvPr id="31" name="Rectangle 30"/>
            <p:cNvSpPr/>
            <p:nvPr/>
          </p:nvSpPr>
          <p:spPr bwMode="auto">
            <a:xfrm>
              <a:off x="611302" y="3170980"/>
              <a:ext cx="8280000" cy="378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Albanian Competition Authority, Albania</a:t>
              </a:r>
            </a:p>
          </p:txBody>
        </p:sp>
        <p:pic>
          <p:nvPicPr>
            <p:cNvPr id="41" name="Picture 24"/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647" y="2997032"/>
              <a:ext cx="720000" cy="720000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6F20D28-655C-4B10-84CA-91AF77846E87}"/>
              </a:ext>
            </a:extLst>
          </p:cNvPr>
          <p:cNvGrpSpPr/>
          <p:nvPr/>
        </p:nvGrpSpPr>
        <p:grpSpPr>
          <a:xfrm>
            <a:off x="254140" y="4731992"/>
            <a:ext cx="8639575" cy="720000"/>
            <a:chOff x="256977" y="4731992"/>
            <a:chExt cx="8639575" cy="72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91CD22D-47C3-4F3B-8A1E-4DE9822F413A}"/>
                </a:ext>
              </a:extLst>
            </p:cNvPr>
            <p:cNvSpPr/>
            <p:nvPr/>
          </p:nvSpPr>
          <p:spPr bwMode="auto">
            <a:xfrm>
              <a:off x="616552" y="4905727"/>
              <a:ext cx="8280000" cy="378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Australian Competition &amp; Consumer Commission</a:t>
              </a:r>
            </a:p>
          </p:txBody>
        </p:sp>
        <p:pic>
          <p:nvPicPr>
            <p:cNvPr id="14" name="Picture 24">
              <a:extLst>
                <a:ext uri="{FF2B5EF4-FFF2-40B4-BE49-F238E27FC236}">
                  <a16:creationId xmlns:a16="http://schemas.microsoft.com/office/drawing/2014/main" id="{9DC5EC63-E3B5-4E3C-A505-6A385D10BC00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37" r="25037"/>
            <a:stretch/>
          </p:blipFill>
          <p:spPr bwMode="auto">
            <a:xfrm>
              <a:off x="256977" y="4731992"/>
              <a:ext cx="720000" cy="720000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187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Support from Countries... since 2010</a:t>
            </a:r>
          </a:p>
          <a:p>
            <a:pPr algn="ctr"/>
            <a:r>
              <a:rPr lang="en-IN" sz="1600" b="1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agencies expressed support towards a formal adoption of the Day</a:t>
            </a:r>
            <a:endParaRPr lang="en-IN" sz="1600" b="1" i="1" dirty="0"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F2A79D6-9D6E-6C35-4DC7-9D3332B2E372}"/>
              </a:ext>
            </a:extLst>
          </p:cNvPr>
          <p:cNvGrpSpPr/>
          <p:nvPr/>
        </p:nvGrpSpPr>
        <p:grpSpPr>
          <a:xfrm>
            <a:off x="251922" y="4725144"/>
            <a:ext cx="8636195" cy="720000"/>
            <a:chOff x="251922" y="4725144"/>
            <a:chExt cx="8636195" cy="72000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608117" y="4892982"/>
              <a:ext cx="8280000" cy="378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Commission on Protection of Competition, Bulgaria</a:t>
              </a:r>
            </a:p>
          </p:txBody>
        </p:sp>
        <p:pic>
          <p:nvPicPr>
            <p:cNvPr id="20" name="Picture 13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922" y="4725144"/>
              <a:ext cx="720000" cy="720000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67EBAE8-AD39-EEEF-C2EF-BF884BBDC302}"/>
              </a:ext>
            </a:extLst>
          </p:cNvPr>
          <p:cNvGrpSpPr/>
          <p:nvPr/>
        </p:nvGrpSpPr>
        <p:grpSpPr>
          <a:xfrm>
            <a:off x="251922" y="3861047"/>
            <a:ext cx="8639638" cy="720296"/>
            <a:chOff x="251922" y="3861047"/>
            <a:chExt cx="8639638" cy="720296"/>
          </a:xfrm>
        </p:grpSpPr>
        <p:sp>
          <p:nvSpPr>
            <p:cNvPr id="25" name="Rectangle 24"/>
            <p:cNvSpPr/>
            <p:nvPr/>
          </p:nvSpPr>
          <p:spPr bwMode="auto">
            <a:xfrm>
              <a:off x="611560" y="4040985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Competition and Consumer Authority, Botswana</a:t>
              </a:r>
            </a:p>
          </p:txBody>
        </p:sp>
        <p:pic>
          <p:nvPicPr>
            <p:cNvPr id="2050" name="Picture 2" descr="C:\Users\AKS\Desktop\Botswana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922" y="3861047"/>
              <a:ext cx="720000" cy="720296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A32CF99-2C37-DA09-320F-333ECD638E20}"/>
              </a:ext>
            </a:extLst>
          </p:cNvPr>
          <p:cNvGrpSpPr/>
          <p:nvPr/>
        </p:nvGrpSpPr>
        <p:grpSpPr>
          <a:xfrm>
            <a:off x="251376" y="2996952"/>
            <a:ext cx="8640183" cy="719450"/>
            <a:chOff x="251376" y="2996951"/>
            <a:chExt cx="8640183" cy="719450"/>
          </a:xfrm>
        </p:grpSpPr>
        <p:sp>
          <p:nvSpPr>
            <p:cNvPr id="29" name="Rectangle 28"/>
            <p:cNvSpPr/>
            <p:nvPr/>
          </p:nvSpPr>
          <p:spPr bwMode="auto">
            <a:xfrm>
              <a:off x="611559" y="3170688"/>
              <a:ext cx="8280000" cy="378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The European Commission - Directorate-General for Competition</a:t>
              </a:r>
            </a:p>
          </p:txBody>
        </p:sp>
        <p:pic>
          <p:nvPicPr>
            <p:cNvPr id="2051" name="Picture 3" descr="C:\Users\AKS\Desktop\Belgium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376" y="2996951"/>
              <a:ext cx="720000" cy="719450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3DF7A9B-D237-AB35-32C4-F67A18FFED09}"/>
              </a:ext>
            </a:extLst>
          </p:cNvPr>
          <p:cNvGrpSpPr/>
          <p:nvPr/>
        </p:nvGrpSpPr>
        <p:grpSpPr>
          <a:xfrm>
            <a:off x="251920" y="5589240"/>
            <a:ext cx="8639640" cy="720294"/>
            <a:chOff x="251920" y="5589240"/>
            <a:chExt cx="8639640" cy="720294"/>
          </a:xfrm>
        </p:grpSpPr>
        <p:sp>
          <p:nvSpPr>
            <p:cNvPr id="30" name="Rectangle 29"/>
            <p:cNvSpPr/>
            <p:nvPr/>
          </p:nvSpPr>
          <p:spPr bwMode="auto">
            <a:xfrm>
              <a:off x="611560" y="5762976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Competition Bureau, Canada</a:t>
              </a:r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10" r="25010"/>
            <a:stretch/>
          </p:blipFill>
          <p:spPr bwMode="auto">
            <a:xfrm>
              <a:off x="251920" y="5589240"/>
              <a:ext cx="720000" cy="720294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D415430-D215-128D-9C1D-0F97FD7DB6C9}"/>
              </a:ext>
            </a:extLst>
          </p:cNvPr>
          <p:cNvGrpSpPr/>
          <p:nvPr/>
        </p:nvGrpSpPr>
        <p:grpSpPr>
          <a:xfrm>
            <a:off x="260563" y="2139704"/>
            <a:ext cx="8640000" cy="720000"/>
            <a:chOff x="260563" y="2139704"/>
            <a:chExt cx="8640000" cy="720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F71F268-CFDD-4B24-AC3F-46D37DFAB864}"/>
                </a:ext>
              </a:extLst>
            </p:cNvPr>
            <p:cNvSpPr/>
            <p:nvPr/>
          </p:nvSpPr>
          <p:spPr bwMode="auto">
            <a:xfrm>
              <a:off x="620563" y="2312792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IN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Competition Commission of Bangladesh</a:t>
              </a:r>
            </a:p>
          </p:txBody>
        </p:sp>
        <p:pic>
          <p:nvPicPr>
            <p:cNvPr id="19" name="Picture 31">
              <a:extLst>
                <a:ext uri="{FF2B5EF4-FFF2-40B4-BE49-F238E27FC236}">
                  <a16:creationId xmlns:a16="http://schemas.microsoft.com/office/drawing/2014/main" id="{8A143B7D-95A7-4986-BBA4-242DCD8F2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563" y="2139704"/>
              <a:ext cx="720000" cy="720000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5067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Support from Countries... since 2010</a:t>
            </a:r>
          </a:p>
          <a:p>
            <a:pPr algn="ctr"/>
            <a:r>
              <a:rPr lang="en-IN" sz="1600" b="1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agencies expressed support towards a formal adoption of the Day</a:t>
            </a:r>
            <a:endParaRPr lang="en-IN" sz="1600" b="1" i="1" dirty="0"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FDE2277-DC1F-0188-74F1-92C932BCEE1F}"/>
              </a:ext>
            </a:extLst>
          </p:cNvPr>
          <p:cNvGrpSpPr/>
          <p:nvPr/>
        </p:nvGrpSpPr>
        <p:grpSpPr>
          <a:xfrm>
            <a:off x="253432" y="5589240"/>
            <a:ext cx="8635519" cy="720294"/>
            <a:chOff x="251920" y="5668096"/>
            <a:chExt cx="8635519" cy="720294"/>
          </a:xfrm>
        </p:grpSpPr>
        <p:sp>
          <p:nvSpPr>
            <p:cNvPr id="19" name="Rectangle 18"/>
            <p:cNvSpPr/>
            <p:nvPr/>
          </p:nvSpPr>
          <p:spPr bwMode="auto">
            <a:xfrm>
              <a:off x="607439" y="5840179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s-E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Competition </a:t>
              </a:r>
              <a:r>
                <a:rPr lang="es-ES" dirty="0" err="1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Superintendence</a:t>
              </a:r>
              <a:r>
                <a:rPr lang="es-E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 (SC), El Salvador</a:t>
              </a:r>
            </a:p>
          </p:txBody>
        </p:sp>
        <p:pic>
          <p:nvPicPr>
            <p:cNvPr id="21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920" y="5668096"/>
              <a:ext cx="720000" cy="720294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77F056-95F0-63F0-2495-F241D0277A23}"/>
              </a:ext>
            </a:extLst>
          </p:cNvPr>
          <p:cNvGrpSpPr/>
          <p:nvPr/>
        </p:nvGrpSpPr>
        <p:grpSpPr>
          <a:xfrm>
            <a:off x="253093" y="4725144"/>
            <a:ext cx="8636197" cy="720231"/>
            <a:chOff x="251921" y="4810848"/>
            <a:chExt cx="8636197" cy="72023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608118" y="4984584"/>
              <a:ext cx="8280000" cy="378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The Office for the Protection of Competition, Czech Republic</a:t>
              </a:r>
            </a:p>
          </p:txBody>
        </p:sp>
        <p:pic>
          <p:nvPicPr>
            <p:cNvPr id="27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921" y="4810848"/>
              <a:ext cx="720000" cy="720231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59CA57D-7FFE-8384-8044-E1BB5411D704}"/>
              </a:ext>
            </a:extLst>
          </p:cNvPr>
          <p:cNvGrpSpPr/>
          <p:nvPr/>
        </p:nvGrpSpPr>
        <p:grpSpPr>
          <a:xfrm>
            <a:off x="252883" y="3861048"/>
            <a:ext cx="8636616" cy="720294"/>
            <a:chOff x="250823" y="3946752"/>
            <a:chExt cx="8636616" cy="72029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CA8E203-0B3E-4731-BB74-F972AC448407}"/>
                </a:ext>
              </a:extLst>
            </p:cNvPr>
            <p:cNvSpPr/>
            <p:nvPr/>
          </p:nvSpPr>
          <p:spPr bwMode="auto">
            <a:xfrm>
              <a:off x="607439" y="4117899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Commission for the Protection of Competition, Cyprus</a:t>
              </a:r>
            </a:p>
          </p:txBody>
        </p:sp>
        <p:pic>
          <p:nvPicPr>
            <p:cNvPr id="20" name="Picture 14">
              <a:extLst>
                <a:ext uri="{FF2B5EF4-FFF2-40B4-BE49-F238E27FC236}">
                  <a16:creationId xmlns:a16="http://schemas.microsoft.com/office/drawing/2014/main" id="{99E03567-6A1B-4E4C-B618-6BC512CA3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3" y="3946752"/>
              <a:ext cx="720000" cy="720294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0819233-1D00-3694-99D4-D5F2785D90A3}"/>
              </a:ext>
            </a:extLst>
          </p:cNvPr>
          <p:cNvGrpSpPr/>
          <p:nvPr/>
        </p:nvGrpSpPr>
        <p:grpSpPr>
          <a:xfrm>
            <a:off x="251371" y="2132856"/>
            <a:ext cx="8639640" cy="720294"/>
            <a:chOff x="251920" y="2132856"/>
            <a:chExt cx="8639640" cy="72029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BEA730A-5117-60E9-3AF5-DC8A54D755D4}"/>
                </a:ext>
              </a:extLst>
            </p:cNvPr>
            <p:cNvSpPr/>
            <p:nvPr/>
          </p:nvSpPr>
          <p:spPr bwMode="auto">
            <a:xfrm>
              <a:off x="611560" y="2306592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Superintendence of Industry and Commerce, Colombia</a:t>
              </a:r>
            </a:p>
          </p:txBody>
        </p:sp>
        <p:pic>
          <p:nvPicPr>
            <p:cNvPr id="3" name="Picture 4" descr="C:\Users\AKS\Desktop\Colombia.png">
              <a:extLst>
                <a:ext uri="{FF2B5EF4-FFF2-40B4-BE49-F238E27FC236}">
                  <a16:creationId xmlns:a16="http://schemas.microsoft.com/office/drawing/2014/main" id="{104CC4E5-EC1E-126F-C9C8-A7674E658D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920" y="2132856"/>
              <a:ext cx="720000" cy="720294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05CF444-25BA-45D4-7AB5-00F885D3DAFE}"/>
              </a:ext>
            </a:extLst>
          </p:cNvPr>
          <p:cNvGrpSpPr/>
          <p:nvPr/>
        </p:nvGrpSpPr>
        <p:grpSpPr>
          <a:xfrm>
            <a:off x="253093" y="2996952"/>
            <a:ext cx="8636196" cy="720231"/>
            <a:chOff x="251243" y="2996952"/>
            <a:chExt cx="8636196" cy="7202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8EB8AE0-5207-A1AA-8557-753B7E34997F}"/>
                </a:ext>
              </a:extLst>
            </p:cNvPr>
            <p:cNvSpPr/>
            <p:nvPr/>
          </p:nvSpPr>
          <p:spPr bwMode="auto">
            <a:xfrm>
              <a:off x="607439" y="3172770"/>
              <a:ext cx="8280000" cy="378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Fair Trade Authority, Curaçao</a:t>
              </a:r>
            </a:p>
          </p:txBody>
        </p:sp>
        <p:pic>
          <p:nvPicPr>
            <p:cNvPr id="5" name="Picture 15">
              <a:extLst>
                <a:ext uri="{FF2B5EF4-FFF2-40B4-BE49-F238E27FC236}">
                  <a16:creationId xmlns:a16="http://schemas.microsoft.com/office/drawing/2014/main" id="{7C242B08-D44B-869E-4800-D876C27D6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77" r="16677"/>
            <a:stretch/>
          </p:blipFill>
          <p:spPr bwMode="auto">
            <a:xfrm>
              <a:off x="251243" y="2996952"/>
              <a:ext cx="720000" cy="720231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8776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Support from Countries... since 2010</a:t>
            </a:r>
          </a:p>
          <a:p>
            <a:pPr algn="ctr"/>
            <a:r>
              <a:rPr lang="en-IN" sz="1600" b="1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agencies expressed support towards a formal adoption of the Day</a:t>
            </a:r>
            <a:endParaRPr lang="en-IN" sz="1600" b="1" i="1" dirty="0"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CBA1287-5D40-AB26-59D1-E2478C76FF8C}"/>
              </a:ext>
            </a:extLst>
          </p:cNvPr>
          <p:cNvGrpSpPr/>
          <p:nvPr/>
        </p:nvGrpSpPr>
        <p:grpSpPr>
          <a:xfrm>
            <a:off x="251172" y="4725144"/>
            <a:ext cx="8639073" cy="720000"/>
            <a:chOff x="250825" y="4954864"/>
            <a:chExt cx="8639073" cy="720000"/>
          </a:xfrm>
        </p:grpSpPr>
        <p:sp>
          <p:nvSpPr>
            <p:cNvPr id="35" name="Rectangle 34"/>
            <p:cNvSpPr/>
            <p:nvPr/>
          </p:nvSpPr>
          <p:spPr bwMode="auto">
            <a:xfrm>
              <a:off x="609898" y="5128600"/>
              <a:ext cx="8280000" cy="378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Competition Agency of Georgia</a:t>
              </a:r>
            </a:p>
          </p:txBody>
        </p:sp>
        <p:pic>
          <p:nvPicPr>
            <p:cNvPr id="36" name="Picture 20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" y="4954864"/>
              <a:ext cx="720000" cy="720000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81DEB9C-772C-5CBF-833F-0012774F21D0}"/>
              </a:ext>
            </a:extLst>
          </p:cNvPr>
          <p:cNvGrpSpPr/>
          <p:nvPr/>
        </p:nvGrpSpPr>
        <p:grpSpPr>
          <a:xfrm>
            <a:off x="251171" y="5589320"/>
            <a:ext cx="8639075" cy="720000"/>
            <a:chOff x="250823" y="5812112"/>
            <a:chExt cx="8639075" cy="72000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609898" y="5972418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s-ES" dirty="0" err="1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Bundeskartellamt</a:t>
              </a:r>
              <a:r>
                <a:rPr lang="es-E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, </a:t>
              </a:r>
              <a:r>
                <a:rPr lang="es-ES" dirty="0" err="1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Germany</a:t>
              </a:r>
              <a:endParaRPr lang="es-E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pic>
          <p:nvPicPr>
            <p:cNvPr id="38" name="Picture 21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3" y="5812112"/>
              <a:ext cx="720000" cy="720000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FA9BC7C-79B1-B000-F178-A8DC24E3CAAB}"/>
              </a:ext>
            </a:extLst>
          </p:cNvPr>
          <p:cNvGrpSpPr/>
          <p:nvPr/>
        </p:nvGrpSpPr>
        <p:grpSpPr>
          <a:xfrm>
            <a:off x="251171" y="3861048"/>
            <a:ext cx="8639074" cy="720000"/>
            <a:chOff x="251520" y="4090768"/>
            <a:chExt cx="8639074" cy="720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AE94516-CED8-4603-B360-94A73B50BE85}"/>
                </a:ext>
              </a:extLst>
            </p:cNvPr>
            <p:cNvSpPr/>
            <p:nvPr/>
          </p:nvSpPr>
          <p:spPr bwMode="auto">
            <a:xfrm>
              <a:off x="610594" y="4264504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Gambia Competition Commission, Gambia</a:t>
              </a:r>
            </a:p>
          </p:txBody>
        </p:sp>
        <p:pic>
          <p:nvPicPr>
            <p:cNvPr id="16" name="Picture 19">
              <a:extLst>
                <a:ext uri="{FF2B5EF4-FFF2-40B4-BE49-F238E27FC236}">
                  <a16:creationId xmlns:a16="http://schemas.microsoft.com/office/drawing/2014/main" id="{B48821F7-1793-4B74-BB55-B73CBFC3777E}"/>
                </a:ext>
              </a:extLst>
            </p:cNvPr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090768"/>
              <a:ext cx="720000" cy="720000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759598F-341E-D132-9E83-ED0F2405B182}"/>
              </a:ext>
            </a:extLst>
          </p:cNvPr>
          <p:cNvGrpSpPr/>
          <p:nvPr/>
        </p:nvGrpSpPr>
        <p:grpSpPr>
          <a:xfrm>
            <a:off x="252400" y="2997032"/>
            <a:ext cx="8636617" cy="720000"/>
            <a:chOff x="251244" y="3236706"/>
            <a:chExt cx="8636617" cy="720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EEACE00-E662-80FB-98F1-93C85B93DCFD}"/>
                </a:ext>
              </a:extLst>
            </p:cNvPr>
            <p:cNvSpPr/>
            <p:nvPr/>
          </p:nvSpPr>
          <p:spPr bwMode="auto">
            <a:xfrm>
              <a:off x="607861" y="3422160"/>
              <a:ext cx="8280000" cy="378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Fiji Commerce Commission, Fiji</a:t>
              </a:r>
            </a:p>
          </p:txBody>
        </p:sp>
        <p:pic>
          <p:nvPicPr>
            <p:cNvPr id="3" name="Picture 18">
              <a:extLst>
                <a:ext uri="{FF2B5EF4-FFF2-40B4-BE49-F238E27FC236}">
                  <a16:creationId xmlns:a16="http://schemas.microsoft.com/office/drawing/2014/main" id="{E7FB47C2-2FB3-E50E-3602-C015D360203D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2"/>
            <a:stretch>
              <a:fillRect/>
            </a:stretch>
          </p:blipFill>
          <p:spPr bwMode="auto">
            <a:xfrm>
              <a:off x="251244" y="3236706"/>
              <a:ext cx="720000" cy="720000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28CB42A-EFF4-4F9D-B82D-BBA8CE149290}"/>
              </a:ext>
            </a:extLst>
          </p:cNvPr>
          <p:cNvGrpSpPr/>
          <p:nvPr/>
        </p:nvGrpSpPr>
        <p:grpSpPr>
          <a:xfrm>
            <a:off x="252400" y="2139704"/>
            <a:ext cx="8636617" cy="720000"/>
            <a:chOff x="250824" y="2139704"/>
            <a:chExt cx="8636617" cy="72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15FC547-AA8D-6EB6-B11E-842DFAE03C74}"/>
                </a:ext>
              </a:extLst>
            </p:cNvPr>
            <p:cNvSpPr/>
            <p:nvPr/>
          </p:nvSpPr>
          <p:spPr bwMode="auto">
            <a:xfrm>
              <a:off x="607441" y="2313440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s-ES" dirty="0" err="1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Estonian</a:t>
              </a:r>
              <a:r>
                <a:rPr lang="es-E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 </a:t>
              </a:r>
              <a:r>
                <a:rPr lang="es-ES" dirty="0" err="1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Competition</a:t>
              </a:r>
              <a:r>
                <a:rPr lang="es-E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 </a:t>
              </a:r>
              <a:r>
                <a:rPr lang="es-ES" dirty="0" err="1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Authority</a:t>
              </a:r>
              <a:endParaRPr lang="es-E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pic>
          <p:nvPicPr>
            <p:cNvPr id="5" name="Picture 2" descr="C:\Users\AKS\Desktop\Estonia.png">
              <a:extLst>
                <a:ext uri="{FF2B5EF4-FFF2-40B4-BE49-F238E27FC236}">
                  <a16:creationId xmlns:a16="http://schemas.microsoft.com/office/drawing/2014/main" id="{7FF8A9A7-76ED-DAD1-46D1-701413E581F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4" y="2139704"/>
              <a:ext cx="720000" cy="720000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240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0" y="1196752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Support from Countries... since 2010</a:t>
            </a:r>
          </a:p>
          <a:p>
            <a:pPr algn="ctr"/>
            <a:r>
              <a:rPr lang="en-IN" sz="1600" b="1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agencies expressed support towards a formal adoption of the Day</a:t>
            </a:r>
            <a:endParaRPr lang="en-IN" sz="1600" b="1" i="1" dirty="0"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755874F-371B-940F-4875-6259A23D57D6}"/>
              </a:ext>
            </a:extLst>
          </p:cNvPr>
          <p:cNvGrpSpPr/>
          <p:nvPr/>
        </p:nvGrpSpPr>
        <p:grpSpPr>
          <a:xfrm>
            <a:off x="252399" y="5589320"/>
            <a:ext cx="8639202" cy="720000"/>
            <a:chOff x="250823" y="5157192"/>
            <a:chExt cx="8639202" cy="7200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610025" y="5336874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Competition Authority of Kenya</a:t>
              </a:r>
            </a:p>
          </p:txBody>
        </p:sp>
        <p:pic>
          <p:nvPicPr>
            <p:cNvPr id="15" name="Picture 2" descr="C:\Users\AKS\Desktop\Kenya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3" y="5157192"/>
              <a:ext cx="720000" cy="720000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3DA4213-9177-AC50-EC2F-7D8435030E68}"/>
              </a:ext>
            </a:extLst>
          </p:cNvPr>
          <p:cNvGrpSpPr/>
          <p:nvPr/>
        </p:nvGrpSpPr>
        <p:grpSpPr>
          <a:xfrm>
            <a:off x="258292" y="4725224"/>
            <a:ext cx="8624830" cy="720000"/>
            <a:chOff x="251520" y="4293096"/>
            <a:chExt cx="8624830" cy="720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14CBC52-C678-4CFE-B7D2-232079D5865E}"/>
                </a:ext>
              </a:extLst>
            </p:cNvPr>
            <p:cNvSpPr/>
            <p:nvPr/>
          </p:nvSpPr>
          <p:spPr bwMode="auto">
            <a:xfrm>
              <a:off x="596350" y="4469765"/>
              <a:ext cx="8280000" cy="378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Competition Protection Agency, Republic of Kazakhstan</a:t>
              </a:r>
            </a:p>
          </p:txBody>
        </p:sp>
        <p:pic>
          <p:nvPicPr>
            <p:cNvPr id="19" name="Picture 13">
              <a:extLst>
                <a:ext uri="{FF2B5EF4-FFF2-40B4-BE49-F238E27FC236}">
                  <a16:creationId xmlns:a16="http://schemas.microsoft.com/office/drawing/2014/main" id="{8ED4D180-15A4-479C-ABC9-F842F7C4CB0C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293096"/>
              <a:ext cx="720000" cy="720000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B0E0D9C-049C-E600-616A-1F01654E0C7A}"/>
              </a:ext>
            </a:extLst>
          </p:cNvPr>
          <p:cNvGrpSpPr/>
          <p:nvPr/>
        </p:nvGrpSpPr>
        <p:grpSpPr>
          <a:xfrm>
            <a:off x="248713" y="2996952"/>
            <a:ext cx="8643988" cy="720000"/>
            <a:chOff x="245910" y="2636912"/>
            <a:chExt cx="8643988" cy="720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B242703-8AB3-5764-2A48-FDE72045196D}"/>
                </a:ext>
              </a:extLst>
            </p:cNvPr>
            <p:cNvSpPr/>
            <p:nvPr/>
          </p:nvSpPr>
          <p:spPr bwMode="auto">
            <a:xfrm>
              <a:off x="609898" y="2813508"/>
              <a:ext cx="8280000" cy="378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The Hungarian Competition Authority (GVH), Hungary</a:t>
              </a:r>
            </a:p>
          </p:txBody>
        </p:sp>
        <p:pic>
          <p:nvPicPr>
            <p:cNvPr id="3" name="Picture 22">
              <a:extLst>
                <a:ext uri="{FF2B5EF4-FFF2-40B4-BE49-F238E27FC236}">
                  <a16:creationId xmlns:a16="http://schemas.microsoft.com/office/drawing/2014/main" id="{F7CE498A-9202-DF04-9843-1E14F445B30C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910" y="2636912"/>
              <a:ext cx="720000" cy="720000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1DB377-1874-4BD1-4161-D96123A4F551}"/>
              </a:ext>
            </a:extLst>
          </p:cNvPr>
          <p:cNvGrpSpPr/>
          <p:nvPr/>
        </p:nvGrpSpPr>
        <p:grpSpPr>
          <a:xfrm>
            <a:off x="248714" y="3861048"/>
            <a:ext cx="8643986" cy="720000"/>
            <a:chOff x="245910" y="3501008"/>
            <a:chExt cx="8643986" cy="72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DB0B6C4-46F1-2DB3-C1C6-66A69D8FB5AE}"/>
                </a:ext>
              </a:extLst>
            </p:cNvPr>
            <p:cNvSpPr/>
            <p:nvPr/>
          </p:nvSpPr>
          <p:spPr bwMode="auto">
            <a:xfrm>
              <a:off x="609896" y="3674744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Fair Trading Commission, Jamaica</a:t>
              </a:r>
            </a:p>
          </p:txBody>
        </p:sp>
        <p:pic>
          <p:nvPicPr>
            <p:cNvPr id="5" name="Picture 2" descr="C:\Users\AKS\Desktop\Jamaica.png">
              <a:extLst>
                <a:ext uri="{FF2B5EF4-FFF2-40B4-BE49-F238E27FC236}">
                  <a16:creationId xmlns:a16="http://schemas.microsoft.com/office/drawing/2014/main" id="{15D5948D-6493-D11D-25B5-3685174C1BE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910" y="3501008"/>
              <a:ext cx="720000" cy="720000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C8153BD-EA4E-7136-DA37-84E51AF7D553}"/>
              </a:ext>
            </a:extLst>
          </p:cNvPr>
          <p:cNvGrpSpPr/>
          <p:nvPr/>
        </p:nvGrpSpPr>
        <p:grpSpPr>
          <a:xfrm>
            <a:off x="248714" y="2132856"/>
            <a:ext cx="8643986" cy="720000"/>
            <a:chOff x="251519" y="1772816"/>
            <a:chExt cx="8643986" cy="720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632D1B8-518D-00C4-75A2-3F50CB55D200}"/>
                </a:ext>
              </a:extLst>
            </p:cNvPr>
            <p:cNvSpPr/>
            <p:nvPr/>
          </p:nvSpPr>
          <p:spPr bwMode="auto">
            <a:xfrm>
              <a:off x="615505" y="1946552"/>
              <a:ext cx="8280000" cy="37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CF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>
                <a:defRPr/>
              </a:pPr>
              <a:r>
                <a:rPr lang="en-US" dirty="0">
                  <a:solidFill>
                    <a:schemeClr val="tx1"/>
                  </a:solidFill>
                  <a:latin typeface="Segoe UI" pitchFamily="34" charset="0"/>
                  <a:cs typeface="Segoe UI" pitchFamily="34" charset="0"/>
                </a:rPr>
                <a:t>Hellenic Competition Commission, Greece</a:t>
              </a:r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9C3EC09D-038B-A3ED-E3EE-F6B26A2A188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0" r="16660"/>
            <a:stretch/>
          </p:blipFill>
          <p:spPr bwMode="auto">
            <a:xfrm>
              <a:off x="251519" y="1772816"/>
              <a:ext cx="720000" cy="720000"/>
            </a:xfrm>
            <a:prstGeom prst="ellipse">
              <a:avLst/>
            </a:prstGeom>
            <a:ln w="9525" cap="rnd">
              <a:solidFill>
                <a:srgbClr val="FFCF37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3725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theme/theme1.xml><?xml version="1.0" encoding="utf-8"?>
<a:theme xmlns:a="http://schemas.openxmlformats.org/drawingml/2006/main" name="WCD_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1B8EEAF-A208-4E3E-A062-1AFBB6977F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15285</TotalTime>
  <Words>1566</Words>
  <Application>Microsoft Office PowerPoint</Application>
  <PresentationFormat>On-screen Show (4:3)</PresentationFormat>
  <Paragraphs>248</Paragraphs>
  <Slides>34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Arno Pro Display</vt:lpstr>
      <vt:lpstr>Calibri</vt:lpstr>
      <vt:lpstr>Segoe UI</vt:lpstr>
      <vt:lpstr>WCD_PPT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Competition Day 5th December</dc:title>
  <dc:creator>Ashutosh Soni</dc:creator>
  <cp:lastModifiedBy>Akshay Sharma</cp:lastModifiedBy>
  <cp:revision>2283</cp:revision>
  <cp:lastPrinted>2012-01-23T07:25:41Z</cp:lastPrinted>
  <dcterms:created xsi:type="dcterms:W3CDTF">2012-01-10T11:51:43Z</dcterms:created>
  <dcterms:modified xsi:type="dcterms:W3CDTF">2025-04-15T07:54:03Z</dcterms:modified>
  <cp:category>2010 global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TC018813419991</vt:lpwstr>
  </property>
</Properties>
</file>