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0" r:id="rId4"/>
    <p:sldId id="297" r:id="rId5"/>
    <p:sldId id="28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23407-1E3F-473B-9682-4359ACD38A41}">
          <p14:sldIdLst>
            <p14:sldId id="256"/>
            <p14:sldId id="260"/>
            <p14:sldId id="297"/>
            <p14:sldId id="28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huri Vasnani" initials="M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FFFFC9"/>
    <a:srgbClr val="1E4649"/>
    <a:srgbClr val="D0D8E8"/>
    <a:srgbClr val="FFFF5D"/>
    <a:srgbClr val="534D2F"/>
    <a:srgbClr val="766E43"/>
    <a:srgbClr val="539541"/>
    <a:srgbClr val="2F6826"/>
    <a:srgbClr val="254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2362" autoAdjust="0"/>
  </p:normalViewPr>
  <p:slideViewPr>
    <p:cSldViewPr>
      <p:cViewPr>
        <p:scale>
          <a:sx n="75" d="100"/>
          <a:sy n="75" d="100"/>
        </p:scale>
        <p:origin x="-1254" y="9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76" y="-12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5FB5-0B55-46FB-8331-9740ADB19EB4}" type="datetimeFigureOut">
              <a:rPr lang="en-IN" smtClean="0"/>
              <a:pPr/>
              <a:t>05-12-2019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FD53-4C44-4CB3-B61F-9E9DE15089B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09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92D1-0F0E-4409-A407-2262D42A98D6}" type="datetimeFigureOut">
              <a:rPr lang="en-IN" smtClean="0"/>
              <a:pPr/>
              <a:t>05-12-2019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D9C8-304B-47EC-8305-8BAB4B8AD8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28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E78F-C552-4EE0-A77F-1FA97305142D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68D-7945-4BAF-BBFF-8D033AD6FA75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4E4-9FF1-49B3-8563-FDA22517CB61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90000"/>
            <a:lum/>
          </a:blip>
          <a:srcRect/>
          <a:stretch>
            <a:fillRect l="-10000" t="2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AA53-AD51-42AE-8456-215B37682F3D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9988-0BE9-4708-B2A1-D7E4A27B5120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6345-4C8D-466D-B36D-3E296E3D9476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7ECA-EF17-410B-A156-8115ECB1E7C5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B87C-ADC8-4330-8F2D-2CC2A46D8EED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3FA7-8499-41D6-847F-2BAA3649266B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8DD5-6A0D-4EEE-9E25-A859C9023426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5713-FD48-47A1-9244-4F7B39666F2A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90000"/>
            <a:lum/>
          </a:blip>
          <a:srcRect/>
          <a:stretch>
            <a:fillRect l="-10000" t="208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 cstate="print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9E14-4F07-4C78-A2BC-F76601C3F9B5}" type="datetime1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337F-C307-4F9B-8E00-0E2205FDB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119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GB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</a:p>
          <a:p>
            <a:pPr algn="r" eaLnBrk="1" hangingPunct="1"/>
            <a:r>
              <a:rPr lang="en-GB" sz="2000" b="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5th December</a:t>
            </a:r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s://www.youtube.com/watch?v=sqXBAET-_l4" TargetMode="External"/><Relationship Id="rId3" Type="http://schemas.openxmlformats.org/officeDocument/2006/relationships/hyperlink" Target="https://www.youtube.com/watch?v=R2xb0D-ZnZY" TargetMode="External"/><Relationship Id="rId7" Type="http://schemas.openxmlformats.org/officeDocument/2006/relationships/hyperlink" Target="https://luc.hosted.panopto.com/Panopto/Pages/Viewer.aspx?tid=b90eebf3-3077-4d8d-bfb2-a99d011939ba" TargetMode="External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jpeg"/><Relationship Id="rId11" Type="http://schemas.openxmlformats.org/officeDocument/2006/relationships/hyperlink" Target="https://www.youtube.com/watch?v=owx7FZ8Tiyk&amp;t=8s" TargetMode="External"/><Relationship Id="rId5" Type="http://schemas.openxmlformats.org/officeDocument/2006/relationships/hyperlink" Target="https://www.youtube.com/watch?v=xpmZh5CtSa4&amp;t=12s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s://www.youtube.com/watch?v=qQ7Bmh4zXT8" TargetMode="External"/><Relationship Id="rId1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s://www.youtube.com/watch?v=i6xvLJM8cbU" TargetMode="External"/><Relationship Id="rId7" Type="http://schemas.openxmlformats.org/officeDocument/2006/relationships/hyperlink" Target="https://www.youtube.com/watch?v=w6CW1kz6m9A" TargetMode="External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9.jpeg"/><Relationship Id="rId11" Type="http://schemas.openxmlformats.org/officeDocument/2006/relationships/hyperlink" Target="https://www.youtube.com/watch?v=u-tMDj_VUqg" TargetMode="External"/><Relationship Id="rId5" Type="http://schemas.openxmlformats.org/officeDocument/2006/relationships/hyperlink" Target="https://www.youtube.com/watch?v=A1N1p3FJH1U&amp;t=3s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https://www.youtube.com/watch?v=sbeKuhJ0s1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.gov.al/news/read/id/481" TargetMode="External"/><Relationship Id="rId7" Type="http://schemas.openxmlformats.org/officeDocument/2006/relationships/hyperlink" Target="http://www.ghananewsagency.org/economics/cuts-calls-on-government-to-prioritise-passage-of-competition-law-1428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://www.caa.gov.al/news/read/id/482" TargetMode="External"/><Relationship Id="rId5" Type="http://schemas.openxmlformats.org/officeDocument/2006/relationships/hyperlink" Target="http://www.caa.gov.al/news/read/id/466" TargetMode="External"/><Relationship Id="rId4" Type="http://schemas.openxmlformats.org/officeDocument/2006/relationships/hyperlink" Target="http://www.caa.gov.al/news/read/id/45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9yZPYS" TargetMode="External"/><Relationship Id="rId3" Type="http://schemas.openxmlformats.org/officeDocument/2006/relationships/hyperlink" Target="http://competition.ge/en/page4.php?b=887" TargetMode="External"/><Relationship Id="rId7" Type="http://schemas.openxmlformats.org/officeDocument/2006/relationships/hyperlink" Target="https://www.facebook.com/ProfessorNodarKhaduriOfficial/videos/582574538822551/UzpfSTE1NDU4NDg1Nzg5ODQzNTE6MjI1Mjc2Mjk2ODI5MjkwNQ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www.facebook.com/CompetitionAgencyGeo/videos/369612310473655/" TargetMode="External"/><Relationship Id="rId11" Type="http://schemas.openxmlformats.org/officeDocument/2006/relationships/hyperlink" Target="https://www.mkhare.ge/ka/news/3540/%E1%83%A1%E1%83%90%E1%83%A5%E1%83%90%E1%83%A0%E1%83%97%E1%83%95%E1%83%94%E1%83%9A%E1%83%9D%E1%83%A8%E1%83%98-%E1%83%99%E1%83%9D%E1%83%9C%E1%83%99%E1%83%A3%E1%83%A0%E1%83%94%E1%83%9C%E1%83%AA%E1%83%98%E1%83%98%E1%83%A1-%E1%83%A1%E1%83%90%E1%83%94%E1%83%A0%E1%83%97%E1%83%90%E1%83%A8%E1%83%9D%E1%83%A0%E1%83%98%E1%83%A1%E1%83%9D-%E1%83%93%E1%83%A6%E1%83%94-%E1%83%90%E1%83%A6%E1%83%98%E1%83%9C%E1%83%98%E1%83%A8%E1%83%9C%E1%83%94%E1%83%91%E1%83%90" TargetMode="External"/><Relationship Id="rId5" Type="http://schemas.openxmlformats.org/officeDocument/2006/relationships/hyperlink" Target="http://businesstime.ge/index.php?page=content&amp;id=3951&amp;MenuItemID=2" TargetMode="External"/><Relationship Id="rId10" Type="http://schemas.openxmlformats.org/officeDocument/2006/relationships/hyperlink" Target="http://medianews.ge/ge/saqartveloshi-konkurentsiis-saertashoriso-dghe-aghinishneba/53258?fbclid=IwAR0w5Lcam36ms2pocTJ2hXoqlDBO8Mlj9ppnqIDemlABJI-YPvEJpRfOfs4" TargetMode="External"/><Relationship Id="rId4" Type="http://schemas.openxmlformats.org/officeDocument/2006/relationships/hyperlink" Target="https://www.youtube.com/watch?v=fS3SeIK3q7E&amp;fbclid=IwAR1vgigCKiAnPAxkcau53751ZeQcd-6csDiWmq-3JP1_kL8Xzz6M7G-PovY" TargetMode="External"/><Relationship Id="rId9" Type="http://schemas.openxmlformats.org/officeDocument/2006/relationships/hyperlink" Target="https://commersant.ge/ge/post/saqartveloshi-konkurenciis-saertashoriso-dge-aginishneb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-standard.com/article/pti-stories/existing-competition-tools-inadequate-to-address-issues-related-to-monopoly-of-data-feel-experts-118120600534_1.html" TargetMode="External"/><Relationship Id="rId3" Type="http://schemas.openxmlformats.org/officeDocument/2006/relationships/hyperlink" Target="http://competition.ge/en/page4.php?b=886" TargetMode="External"/><Relationship Id="rId7" Type="http://schemas.openxmlformats.org/officeDocument/2006/relationships/hyperlink" Target="https://www.businesstoday.in/pti-feed/existing-competition-tools-inadequate-to-address-issues-related-to-monopoly-of-data-feel-experts/story/297925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timesofindia.indiatimes.com/business/india-business/existing-competition-tools-inadequate-to-address-issues-related-to-monopoly-of-data-feel-experts/articleshow/66969388.cms" TargetMode="External"/><Relationship Id="rId5" Type="http://schemas.openxmlformats.org/officeDocument/2006/relationships/hyperlink" Target="https://economictimes.indiatimes.com/news/economy/policy/competition-tools-inadequate-to-address-issues-related-to-monopoly-of-data/articleshow/66969589.cms" TargetMode="External"/><Relationship Id="rId4" Type="http://schemas.openxmlformats.org/officeDocument/2006/relationships/hyperlink" Target="http://www.cuts-geneva.org/Event?id=181205" TargetMode="External"/><Relationship Id="rId9" Type="http://schemas.openxmlformats.org/officeDocument/2006/relationships/hyperlink" Target="http://www.dailyexcelsior.com/existing-competition-tools-inadequate-to-address-issues-related-to-monopoly-of-data-feel-exper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arr-global.com/login?onSuccess=https://app.parr-global.com/intelligence/view/prime-2751261?utm_source=Notifications&amp;utm_medium=Email&amp;utm_campaign=Alert&amp;utm_term=5bad23293f330f001d9a22f9" TargetMode="External"/><Relationship Id="rId7" Type="http://schemas.openxmlformats.org/officeDocument/2006/relationships/hyperlink" Target="http://www.manaonline.gov.mw/index.php/business/item/11056-malawi-to-commemorate-world-competition-day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s://www.kp.gov.lv/darbibas-virzieni/konkurences-kulturas-veicinasana/skoleniem-un-studentiem/konkurss2018" TargetMode="External"/><Relationship Id="rId5" Type="http://schemas.openxmlformats.org/officeDocument/2006/relationships/hyperlink" Target="https://www.kp.gov.lv/en/posts/one-entrepreneur-out-of-ten-in-latvia-is-ready-to-deliberate-competition-distortion-for-gaining-illegal-profit" TargetMode="External"/><Relationship Id="rId4" Type="http://schemas.openxmlformats.org/officeDocument/2006/relationships/hyperlink" Target="https://www.standardmedia.co.ke/business/article/2001305108/competition-enforcement-and-consumer-protection-in-a-digital-economy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igeria.shafaqna.com/EN/AL/5657840" TargetMode="External"/><Relationship Id="rId3" Type="http://schemas.openxmlformats.org/officeDocument/2006/relationships/hyperlink" Target="https://defimedia.info/journee-mondiale-de-la-concurrence-la-cap-lance-le-journal-en-ligne-le-consomacteur" TargetMode="External"/><Relationship Id="rId7" Type="http://schemas.openxmlformats.org/officeDocument/2006/relationships/hyperlink" Target="https://news.adamawacelebrities.com/healthy-competition-grows-businesses-cpc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hyperlink" Target="https://www.today.ng/news/nigeria/cpc-healthy-competition-grows-businesses-176450" TargetMode="External"/><Relationship Id="rId5" Type="http://schemas.openxmlformats.org/officeDocument/2006/relationships/hyperlink" Target="https://www.nan.ng/business/healthy-competition-grows-businesses-cpc/" TargetMode="External"/><Relationship Id="rId10" Type="http://schemas.openxmlformats.org/officeDocument/2006/relationships/hyperlink" Target="https://www.thenational.com.pg/iccc-marks-world-competition-day/" TargetMode="External"/><Relationship Id="rId4" Type="http://schemas.openxmlformats.org/officeDocument/2006/relationships/hyperlink" Target="https://www.worldstagegroup.com/world-competition-day-stakeholders-call-for-speedy-passage-of-competition-bill/" TargetMode="External"/><Relationship Id="rId9" Type="http://schemas.openxmlformats.org/officeDocument/2006/relationships/hyperlink" Target="https://nigerialatestnews.com.ng/feed-items/healthy-competition-grows-businesses-cpc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.gov.lk/web/index.php?option=com_content&amp;view=article&amp;id=645:world-competition-day-2018&amp;catid=100:latest-news&amp;Itemid=570&amp;lang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s://www.chronicle.co.zw/fair-competition-key-for-sustainable-growt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je7Cy_N-090&amp;t=5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microsoft.com/office/2007/relationships/hdphoto" Target="../media/hdphoto2.wdp"/><Relationship Id="rId5" Type="http://schemas.openxmlformats.org/officeDocument/2006/relationships/image" Target="../media/image5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57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52400" y="1268760"/>
            <a:ext cx="8991600" cy="158417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World Competition Day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sz="6000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5</a:t>
            </a:r>
            <a:r>
              <a:rPr lang="en-US" sz="4000" baseline="30000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 December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3296"/>
            <a:ext cx="5580112" cy="68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www.facebook.com/WorldCompetitionDay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6093296"/>
            <a:ext cx="5004048" cy="68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www.incsoc.net/World_Competition_Day.htm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864096" cy="365125"/>
          </a:xfrm>
        </p:spPr>
        <p:txBody>
          <a:bodyPr/>
          <a:lstStyle/>
          <a:p>
            <a:fld id="{21D7337F-C307-4F9B-8E00-0E2205FDBD67}" type="slidenum">
              <a:rPr lang="en-US" sz="80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pPr/>
              <a:t>1</a:t>
            </a:fld>
            <a:endParaRPr lang="en-US" sz="800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flipH="1">
            <a:off x="3563888" y="3438259"/>
            <a:ext cx="5724128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Gabriola" panose="04040605051002020D02" pitchFamily="82" charset="0"/>
                <a:cs typeface="Segoe UI" pitchFamily="34" charset="0"/>
              </a:rPr>
              <a:t>Theme 2018</a:t>
            </a:r>
          </a:p>
          <a:p>
            <a:pPr marL="0" lvl="1" algn="ctr">
              <a:spcBef>
                <a:spcPct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Gabriola" panose="04040605051002020D02" pitchFamily="82" charset="0"/>
                <a:cs typeface="Segoe UI" pitchFamily="34" charset="0"/>
              </a:rPr>
              <a:t>Digital Economy, Innovation and Competition</a:t>
            </a:r>
            <a:endParaRPr lang="en-GB" sz="4000" b="1" i="1" dirty="0">
              <a:solidFill>
                <a:srgbClr val="FF0000"/>
              </a:solidFill>
              <a:latin typeface="Gabriola" panose="04040605051002020D02" pitchFamily="82" charset="0"/>
              <a:cs typeface="Segoe UI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382"/>
            <a:ext cx="1638300" cy="11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901880" y="228576"/>
            <a:ext cx="990600" cy="1112192"/>
            <a:chOff x="8020248" y="548680"/>
            <a:chExt cx="990600" cy="1112192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9D0B2"/>
                </a:clrFrom>
                <a:clrTo>
                  <a:srgbClr val="E9D0B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248" y="548680"/>
              <a:ext cx="990600" cy="83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9"/>
            <p:cNvSpPr>
              <a:spLocks noChangeArrowheads="1"/>
            </p:cNvSpPr>
            <p:nvPr/>
          </p:nvSpPr>
          <p:spPr bwMode="auto">
            <a:xfrm>
              <a:off x="8053135" y="1268760"/>
              <a:ext cx="863600" cy="39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s-UY" sz="1200" b="1" dirty="0"/>
                <a:t>INCSOC</a:t>
              </a:r>
              <a:endParaRPr lang="es-E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40306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0824" y="2348880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Vietnam Competition Authority, Vietnam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50824" y="3140968"/>
            <a:ext cx="8641655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Consumer Protection Commission, Zambia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50824" y="3933987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and Tariff Commission, Zimbabwe</a:t>
            </a:r>
          </a:p>
        </p:txBody>
      </p:sp>
      <p:pic>
        <p:nvPicPr>
          <p:cNvPr id="33" name="Picture 2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348880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140968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2554" r="1320" b="2554"/>
          <a:stretch>
            <a:fillRect/>
          </a:stretch>
        </p:blipFill>
        <p:spPr bwMode="auto">
          <a:xfrm>
            <a:off x="250824" y="3933056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3672122" y="6035601"/>
            <a:ext cx="17279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Loyola University Chicago, USA</a:t>
            </a:r>
          </a:p>
        </p:txBody>
      </p:sp>
      <p:pic>
        <p:nvPicPr>
          <p:cNvPr id="17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7" y="2204865"/>
            <a:ext cx="2232025" cy="1465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5" y="2204865"/>
            <a:ext cx="2232025" cy="1465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94" y="4619596"/>
            <a:ext cx="2232025" cy="14319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187625" y="3670128"/>
            <a:ext cx="720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OECD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3744864" y="3666510"/>
            <a:ext cx="15472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GIZ, Indonesia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6660133" y="6021288"/>
            <a:ext cx="1800299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Thomas Jefferson University, USA</a:t>
            </a:r>
          </a:p>
        </p:txBody>
      </p:sp>
      <p:pic>
        <p:nvPicPr>
          <p:cNvPr id="24" name="Picture 37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76" y="4619596"/>
            <a:ext cx="2304479" cy="14319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479987" y="3639966"/>
            <a:ext cx="2196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Supertintendence</a:t>
            </a:r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of Industry and Commerce, Colombia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84239" y="6051522"/>
            <a:ext cx="179952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Authority, Estonia</a:t>
            </a:r>
          </a:p>
        </p:txBody>
      </p:sp>
      <p:pic>
        <p:nvPicPr>
          <p:cNvPr id="37" name="Picture 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6" y="4619597"/>
            <a:ext cx="22320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02" y="2204864"/>
            <a:ext cx="2304354" cy="1465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09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23528" y="3636313"/>
            <a:ext cx="250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Surendra</a:t>
            </a:r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Kanstiya</a:t>
            </a:r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Company Secretary, India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563888" y="5909518"/>
            <a:ext cx="2016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Dhanendra</a:t>
            </a:r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Kumar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Chairman CCI, India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51520" y="5939557"/>
            <a:ext cx="2592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Geeta</a:t>
            </a:r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Gouri</a:t>
            </a: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Former Member, CCI, India</a:t>
            </a:r>
          </a:p>
        </p:txBody>
      </p:sp>
      <p:pic>
        <p:nvPicPr>
          <p:cNvPr id="29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4437112"/>
            <a:ext cx="2304258" cy="1478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37112"/>
            <a:ext cx="2231999" cy="14785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76" y="2179297"/>
            <a:ext cx="2304257" cy="1487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9437"/>
          <a:stretch>
            <a:fillRect/>
          </a:stretch>
        </p:blipFill>
        <p:spPr bwMode="auto">
          <a:xfrm>
            <a:off x="3419871" y="2179296"/>
            <a:ext cx="2304257" cy="14873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6444431" y="3708321"/>
            <a:ext cx="2232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 American Antitrust Institute, USA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3707384" y="3708321"/>
            <a:ext cx="172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Ibarra </a:t>
            </a:r>
            <a:r>
              <a:rPr lang="en-US" sz="16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Abogados</a:t>
            </a:r>
            <a:endParaRPr lang="en-US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Colombia</a:t>
            </a:r>
          </a:p>
        </p:txBody>
      </p:sp>
      <p:pic>
        <p:nvPicPr>
          <p:cNvPr id="35" name="Picture 18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13058"/>
          <a:stretch>
            <a:fillRect/>
          </a:stretch>
        </p:blipFill>
        <p:spPr bwMode="auto">
          <a:xfrm>
            <a:off x="467543" y="2179297"/>
            <a:ext cx="2232000" cy="14873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‘Videos’ </a:t>
            </a:r>
            <a:r>
              <a:rPr lang="en-US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expressing support to adopt WCD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828862"/>
              </p:ext>
            </p:extLst>
          </p:nvPr>
        </p:nvGraphicFramePr>
        <p:xfrm>
          <a:off x="206375" y="2080744"/>
          <a:ext cx="8686800" cy="437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9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"Competitiveness and Business" Forum, organized by the Competition Authority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Authority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of Albania, December 14,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Roundtable “Competition in function of regional development Albania-Kosovo”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Authority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of Albania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Roundtable "Competition in function of economic development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Authority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of Albania, November 16,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6"/>
                        </a:rPr>
                        <a:t>Roundtable "Competition in function of economic development”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Authority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of Albania, November 23, 2018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Albania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CUTS calls on government to </a:t>
                      </a:r>
                      <a:r>
                        <a:rPr lang="en-US" sz="1600" b="1" kern="1200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prioritise</a:t>
                      </a:r>
                      <a:r>
                        <a:rPr lang="en-US" sz="1600" b="1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 passage of competition law</a:t>
                      </a:r>
                      <a:endParaRPr lang="en-US" sz="1600" b="1" kern="12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Ghana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News Agency, December 06, 2018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Ghana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99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568035"/>
              </p:ext>
            </p:extLst>
          </p:nvPr>
        </p:nvGraphicFramePr>
        <p:xfrm>
          <a:off x="206375" y="2080667"/>
          <a:ext cx="8686800" cy="444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90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7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World Competition Day was celebrated in Georgia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Press Release, Competition Agency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YouTube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Business Time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6"/>
                        </a:rPr>
                        <a:t>Facebook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Facebook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8"/>
                        </a:rPr>
                        <a:t>On December 5, the EU project "Support of the Competition Agency of Georgia" and the Competition Agency will hold a seminar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Mkhare, December 05,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International Day of Competition is Celebrated in Georgia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December 05,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9"/>
                        </a:rPr>
                        <a:t>Commersant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10"/>
                        </a:rPr>
                        <a:t>Medianews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11"/>
                        </a:rPr>
                        <a:t>Mkhare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Georgia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23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511070"/>
              </p:ext>
            </p:extLst>
          </p:nvPr>
        </p:nvGraphicFramePr>
        <p:xfrm>
          <a:off x="206375" y="2083276"/>
          <a:ext cx="8686800" cy="444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8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This is the second year Georgia celebrates World Competition Day: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Nodar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Khaduri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Agency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Georgia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5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On World Competition Day, CUTS Releases a Study on Competition Concerns in Cross-border E-commerce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, December 05, 2018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Geneva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1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Existing competition tools inadequate to address issues related to monopoly of data, feel experts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December 06,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The Economic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 Times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6"/>
                        </a:rPr>
                        <a:t>The Times of India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Business Today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8"/>
                        </a:rPr>
                        <a:t>Business Standard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9"/>
                        </a:rPr>
                        <a:t>DAILYEXCELSIOR.COM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91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87369"/>
              </p:ext>
            </p:extLst>
          </p:nvPr>
        </p:nvGraphicFramePr>
        <p:xfrm>
          <a:off x="228600" y="2060848"/>
          <a:ext cx="8686800" cy="446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49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India sees market control as product of data dominance in digital economy – 9th WCD conference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PaRR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,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December 06, 2018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Competition enforcement and consumer protection in a digital economy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Standard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Digital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, December 05, 2018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Kenya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One entrepreneur out of ten in Latvia is ready to deliberate competition distortion for gaining illegal profit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Council of Latvia, December 06,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6"/>
                        </a:rPr>
                        <a:t>Video Competition "More in competition”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Press Release, Competition Council of Latvia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Latvia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Malawi to commemorate World Competition Day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Malawi News</a:t>
                      </a:r>
                      <a:r>
                        <a:rPr lang="en-IN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Agency, December 02, 2018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Malawi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7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2456"/>
              </p:ext>
            </p:extLst>
          </p:nvPr>
        </p:nvGraphicFramePr>
        <p:xfrm>
          <a:off x="206375" y="2080667"/>
          <a:ext cx="8686800" cy="444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World Competition Day: CAP launches online newspaper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Consom'Acteur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Le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</a:t>
                      </a:r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Defi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Media,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December 06, 2018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Mauritius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7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World Competition Day: Stakeholders call for speedy passage of competition bill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World Stage, December 05,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Healthy competition grows businesses – CPC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December 06,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5"/>
                        </a:rPr>
                        <a:t>News Agency of Nigeria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6"/>
                        </a:rPr>
                        <a:t>Today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7"/>
                        </a:rPr>
                        <a:t>Adamawa Celebrities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8"/>
                        </a:rPr>
                        <a:t>Nigeria News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9"/>
                        </a:rPr>
                        <a:t>Nigeria Latest News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Nigeria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10"/>
                        </a:rPr>
                        <a:t>ICCC marks World Competition Day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The National, December 06, 2018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Segoe UI" pitchFamily="34" charset="0"/>
                          <a:ea typeface="Calibri"/>
                          <a:cs typeface="Segoe UI" pitchFamily="34" charset="0"/>
                        </a:rPr>
                        <a:t>Papua New Guinea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86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1462862"/>
            <a:ext cx="914400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235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‘Actions’ taken around the world…2018</a:t>
            </a:r>
            <a:endParaRPr lang="en-IN" sz="23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115555"/>
              </p:ext>
            </p:extLst>
          </p:nvPr>
        </p:nvGraphicFramePr>
        <p:xfrm>
          <a:off x="206375" y="2060848"/>
          <a:ext cx="8686800" cy="357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6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In Media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Segoe UI" pitchFamily="34" charset="0"/>
                          <a:cs typeface="Segoe UI" pitchFamily="34" charset="0"/>
                        </a:rPr>
                        <a:t>Country</a:t>
                      </a:r>
                      <a:endParaRPr lang="en-IN" sz="2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T="45712" marB="45712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3"/>
                        </a:rPr>
                        <a:t>World Competition Day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Consumer Affairs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Authority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Sri Lanka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3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Competition and Consumer Protection Commission (CCPC) celebrated WCD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One Love Radio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December 03,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Millennium Radio, December 03,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Hot FM (Consumer Feedback), December 04,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Live FM, December 05,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Money FM, December 05, 2018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Zambia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  <a:hlinkClick r:id="rId4"/>
                        </a:rPr>
                        <a:t>Fair competition key for sustainable growth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Chronicle, December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 06, 2018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Zimbabwe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47616"/>
            <a:ext cx="8280920" cy="358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31540" y="5048016"/>
            <a:ext cx="828092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IN" dirty="0">
                <a:latin typeface="Segoe UI" pitchFamily="34" charset="0"/>
                <a:cs typeface="Segoe UI" pitchFamily="34" charset="0"/>
              </a:rPr>
              <a:t>Consumer Unity &amp; Trust Society (CUTS) and CUTS Institute for Regulation and Competition (CIRC) organised a panel discussion in the presence of representatives from Competition Commission of India, industry, law firms, media, etc. on “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Digital Economy, Innovation and Competition</a:t>
            </a:r>
            <a:r>
              <a:rPr lang="en-IN" dirty="0">
                <a:latin typeface="Segoe UI" pitchFamily="34" charset="0"/>
                <a:cs typeface="Segoe UI" pitchFamily="34" charset="0"/>
              </a:rPr>
              <a:t>” in New Delhi.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980728"/>
            <a:ext cx="5184576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</p:spTree>
    <p:extLst>
      <p:ext uri="{BB962C8B-B14F-4D97-AF65-F5344CB8AC3E}">
        <p14:creationId xmlns:p14="http://schemas.microsoft.com/office/powerpoint/2010/main" val="159200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387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37" y="6356350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pPr/>
              <a:t>2</a:t>
            </a:fld>
            <a:endParaRPr lang="en-US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840"/>
            <a:ext cx="7344816" cy="38722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99592" y="6033482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Pradeep S Mehta</a:t>
            </a:r>
          </a:p>
          <a:p>
            <a:pPr algn="ctr" eaLnBrk="1" hangingPunct="1"/>
            <a:r>
              <a:rPr lang="en-GB" sz="2000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Secretary General, CUTS International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99592" y="146562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Why World Competition Day?</a:t>
            </a:r>
          </a:p>
        </p:txBody>
      </p:sp>
    </p:spTree>
    <p:extLst>
      <p:ext uri="{BB962C8B-B14F-4D97-AF65-F5344CB8AC3E}">
        <p14:creationId xmlns:p14="http://schemas.microsoft.com/office/powerpoint/2010/main" val="15087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980728"/>
            <a:ext cx="5184576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488" y="4941168"/>
            <a:ext cx="4320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GB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CUTS Geneva released a Study on ‘Competition Concerns in Cross-border E-commerce’ in Geneva.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20000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1916833"/>
            <a:ext cx="4320000" cy="30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179512" y="4941167"/>
            <a:ext cx="4320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CUTS Ghana organised a roundtable discussion on “Competing Without Market Rules” in Accra.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79712" y="980728"/>
            <a:ext cx="5184576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350" b="1" dirty="0">
                <a:latin typeface="Segoe UI" pitchFamily="34" charset="0"/>
                <a:cs typeface="Segoe UI" pitchFamily="34" charset="0"/>
              </a:rPr>
              <a:t>Glimpses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320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 bwMode="auto">
          <a:xfrm>
            <a:off x="179512" y="4941168"/>
            <a:ext cx="4320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latin typeface="Segoe UI" pitchFamily="34" charset="0"/>
                <a:cs typeface="Segoe UI" pitchFamily="34" charset="0"/>
              </a:rPr>
              <a:t>Georgian Competition Agency hosted a seminar on "EU Support in the Field of Competition”.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44008" y="4943329"/>
            <a:ext cx="4320000" cy="9211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Togolese Association of Consumers (ATC) organised a press conference.</a:t>
            </a:r>
          </a:p>
        </p:txBody>
      </p:sp>
    </p:spTree>
    <p:extLst>
      <p:ext uri="{BB962C8B-B14F-4D97-AF65-F5344CB8AC3E}">
        <p14:creationId xmlns:p14="http://schemas.microsoft.com/office/powerpoint/2010/main" val="251523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39206" y="1340768"/>
            <a:ext cx="5265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7524" y="2632770"/>
            <a:ext cx="8568952" cy="1052513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719138" algn="l"/>
              </a:tabLst>
              <a:defRPr/>
            </a:pPr>
            <a:r>
              <a:rPr lang="en-IN" sz="24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REQUEST FOR SUGGESTIONS: THEME FOR 2019</a:t>
            </a:r>
          </a:p>
          <a:p>
            <a:pPr>
              <a:tabLst>
                <a:tab pos="719138" algn="l"/>
              </a:tabLst>
              <a:defRPr/>
            </a:pPr>
            <a:r>
              <a:rPr lang="en-US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Suggestions  are welcome for the next year’s theme (i.e. 5</a:t>
            </a:r>
            <a:r>
              <a:rPr lang="en-US" b="1" baseline="30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December 2019)</a:t>
            </a:r>
            <a:endParaRPr lang="en-GB" dirty="0">
              <a:solidFill>
                <a:sysClr val="windowText" lastClr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7524" y="3928914"/>
            <a:ext cx="8568952" cy="1084262"/>
          </a:xfrm>
          <a:prstGeom prst="rect">
            <a:avLst/>
          </a:prstGeom>
          <a:solidFill>
            <a:srgbClr val="ECF1F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Webpage:	www.incsoc.net/World_Competition_Day.htm</a:t>
            </a:r>
          </a:p>
          <a:p>
            <a:pPr>
              <a:defRPr/>
            </a:pPr>
            <a:r>
              <a:rPr lang="en-US" sz="19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Facebook : 	www.facebook.com/WorldCompetitionDay </a:t>
            </a:r>
          </a:p>
          <a:p>
            <a:pPr>
              <a:defRPr/>
            </a:pPr>
            <a:r>
              <a:rPr lang="en-US" sz="19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Twitter: 		Use </a:t>
            </a:r>
            <a:r>
              <a:rPr lang="en-US" sz="19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Hashtag</a:t>
            </a:r>
            <a:r>
              <a:rPr lang="en-US" sz="19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#</a:t>
            </a:r>
            <a:r>
              <a:rPr lang="en-US" sz="19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WorldCompetitionDay</a:t>
            </a:r>
            <a:r>
              <a:rPr lang="en-US" sz="19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and tag @CUTSCCIER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7524" y="5301208"/>
            <a:ext cx="8568952" cy="1196975"/>
          </a:xfrm>
          <a:prstGeom prst="rect">
            <a:avLst/>
          </a:prstGeom>
          <a:solidFill>
            <a:srgbClr val="FFFFC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tabLst>
                <a:tab pos="712788" algn="l"/>
              </a:tabLst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For further information &amp; suggestions, please contact:</a:t>
            </a:r>
            <a:br>
              <a:rPr lang="en-US" sz="2000" b="1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Udai S. Mehta, usm@cuts.org</a:t>
            </a:r>
          </a:p>
          <a:p>
            <a:pPr algn="r">
              <a:tabLst>
                <a:tab pos="712788" algn="l"/>
              </a:tabLs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Sidharth</a:t>
            </a:r>
            <a:r>
              <a:rPr lang="en-US" sz="20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rPr>
              <a:t> Narayan, sid@cuts.org </a:t>
            </a:r>
          </a:p>
        </p:txBody>
      </p:sp>
    </p:spTree>
    <p:extLst>
      <p:ext uri="{BB962C8B-B14F-4D97-AF65-F5344CB8AC3E}">
        <p14:creationId xmlns:p14="http://schemas.microsoft.com/office/powerpoint/2010/main" val="56712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12776"/>
            <a:ext cx="9162000" cy="7104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Themes… since 2010</a:t>
            </a:r>
            <a:endParaRPr lang="en-IN" sz="3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520" y="2132856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87538" lvl="1" indent="-1887538" eaLnBrk="1" hangingPunct="1"/>
            <a:r>
              <a:rPr lang="en-IN" sz="2000" dirty="0">
                <a:latin typeface="Segoe UI" pitchFamily="34" charset="0"/>
                <a:cs typeface="Segoe UI" pitchFamily="34" charset="0"/>
              </a:rPr>
              <a:t>2010	International Air-transport Cartels and its Impact on Developing Countries</a:t>
            </a:r>
            <a:endParaRPr lang="en-GB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2984758"/>
            <a:ext cx="8568951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defTabSz="622300">
              <a:spcAft>
                <a:spcPts val="0"/>
              </a:spcAft>
              <a:defRPr/>
            </a:pPr>
            <a:r>
              <a:rPr lang="en-IN" sz="2000" dirty="0">
                <a:latin typeface="Segoe UI" pitchFamily="34" charset="0"/>
                <a:cs typeface="Segoe UI" pitchFamily="34" charset="0"/>
              </a:rPr>
              <a:t>2011			Cartels and their Harmful Effects on Consumers</a:t>
            </a:r>
            <a:endParaRPr lang="en-GB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251521" y="3520752"/>
            <a:ext cx="85689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2000" dirty="0">
                <a:latin typeface="Segoe UI" pitchFamily="34" charset="0"/>
                <a:cs typeface="Segoe UI" pitchFamily="34" charset="0"/>
              </a:rPr>
              <a:t>2012 &amp; 2013	Adverse Impact of Cartels on the Poor </a:t>
            </a:r>
          </a:p>
        </p:txBody>
      </p:sp>
      <p:sp>
        <p:nvSpPr>
          <p:cNvPr id="19" name="TextBox 48"/>
          <p:cNvSpPr txBox="1">
            <a:spLocks noChangeArrowheads="1"/>
          </p:cNvSpPr>
          <p:nvPr/>
        </p:nvSpPr>
        <p:spPr bwMode="auto">
          <a:xfrm>
            <a:off x="251520" y="4064878"/>
            <a:ext cx="8568952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600"/>
              </a:spcBef>
              <a:spcAft>
                <a:spcPct val="15000"/>
              </a:spcAft>
            </a:pPr>
            <a:r>
              <a:rPr lang="en-US" sz="2000" dirty="0">
                <a:latin typeface="Segoe UI" pitchFamily="34" charset="0"/>
                <a:cs typeface="Segoe UI" pitchFamily="34" charset="0"/>
              </a:rPr>
              <a:t>2014 &amp; 2015	Competition Issues in Public Procurement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51521" y="4600872"/>
            <a:ext cx="85689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2000" dirty="0">
                <a:latin typeface="Segoe UI" pitchFamily="34" charset="0"/>
                <a:cs typeface="Segoe UI" pitchFamily="34" charset="0"/>
              </a:rPr>
              <a:t>2016			Linkages between Competition and Intellectual Property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251521" y="5144998"/>
            <a:ext cx="856895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2000" dirty="0">
                <a:latin typeface="Segoe UI" pitchFamily="34" charset="0"/>
                <a:cs typeface="Segoe UI" pitchFamily="34" charset="0"/>
              </a:rPr>
              <a:t>2017			Re-imagining Competition Policy and Law in the </a:t>
            </a:r>
            <a:br>
              <a:rPr lang="en-US" sz="2000" dirty="0"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latin typeface="Segoe UI" pitchFamily="34" charset="0"/>
                <a:cs typeface="Segoe UI" pitchFamily="34" charset="0"/>
              </a:rPr>
              <a:t>			Era of  Disruption</a:t>
            </a: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251521" y="5981218"/>
            <a:ext cx="85689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eaLnBrk="1" hangingPunct="1"/>
            <a:r>
              <a:rPr lang="en-US" sz="2000" dirty="0">
                <a:latin typeface="Segoe UI" pitchFamily="34" charset="0"/>
                <a:cs typeface="Segoe UI" pitchFamily="34" charset="0"/>
              </a:rPr>
              <a:t>2018			Digital Economy, Innovation and Competition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79712" y="1988840"/>
            <a:ext cx="0" cy="46723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2191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1737" y="3255700"/>
            <a:ext cx="8642350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Albanian Competition Authority, Albania</a:t>
            </a: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53752" y="1412776"/>
            <a:ext cx="90364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51737" y="4066577"/>
            <a:ext cx="8642350" cy="7094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5100" lvl="1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State Commission for the Protection of Economic Competition of Armenia</a:t>
            </a:r>
            <a:endParaRPr lang="en-IN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1" y="4066577"/>
            <a:ext cx="1224136" cy="709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251737" y="4973590"/>
            <a:ext cx="8642350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Austrian Federal Competition Authority,  Austria</a:t>
            </a:r>
          </a:p>
        </p:txBody>
      </p:sp>
      <p:pic>
        <p:nvPicPr>
          <p:cNvPr id="36" name="Picture 2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1" y="4972815"/>
            <a:ext cx="1222920" cy="6127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251737" y="5801773"/>
            <a:ext cx="8642350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IN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Bangladesh</a:t>
            </a:r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94769"/>
            <a:ext cx="1224136" cy="611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1737" y="2348880"/>
            <a:ext cx="8642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4625" lvl="1" indent="1260475">
              <a:defRPr/>
            </a:pPr>
            <a:r>
              <a:rPr lang="en-IN" sz="2000" dirty="0">
                <a:latin typeface="Segoe UI" pitchFamily="34" charset="0"/>
                <a:cs typeface="Segoe UI" pitchFamily="34" charset="0"/>
              </a:rPr>
              <a:t>Competition Promotion and Consumer Protection Directorate, </a:t>
            </a:r>
          </a:p>
          <a:p>
            <a:pPr marL="1435100" lvl="1" indent="-1260475">
              <a:defRPr/>
            </a:pPr>
            <a:r>
              <a:rPr lang="en-IN" sz="2000" dirty="0">
                <a:latin typeface="Segoe UI" pitchFamily="34" charset="0"/>
                <a:cs typeface="Segoe UI" pitchFamily="34" charset="0"/>
              </a:rPr>
              <a:t>	Afghanistan</a:t>
            </a:r>
          </a:p>
        </p:txBody>
      </p:sp>
      <p:pic>
        <p:nvPicPr>
          <p:cNvPr id="40" name="Picture 2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8880"/>
            <a:ext cx="1224136" cy="709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1" y="3256513"/>
            <a:ext cx="1224136" cy="611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0824" y="2348880"/>
            <a:ext cx="8641656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on Protection of Competition, Bulgaria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0825" y="3140969"/>
            <a:ext cx="8641654" cy="61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000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 for the Protection of Competition, Cyprus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50824" y="3933056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000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Office for the Protection of Competition, Czech Republic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50825" y="4725145"/>
            <a:ext cx="8641654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Superintendence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(SC), El Salvador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50825" y="5553327"/>
            <a:ext cx="8641654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Fiji Commerce Commission, Fiji</a:t>
            </a:r>
          </a:p>
        </p:txBody>
      </p:sp>
      <p:pic>
        <p:nvPicPr>
          <p:cNvPr id="20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361317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3140970"/>
            <a:ext cx="1224545" cy="6120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056"/>
            <a:ext cx="1224544" cy="611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4725144"/>
            <a:ext cx="1223455" cy="611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>
            <a:fillRect/>
          </a:stretch>
        </p:blipFill>
        <p:spPr bwMode="auto">
          <a:xfrm>
            <a:off x="250824" y="5553304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6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0824" y="2348880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Gambia Competition Commission, Gambia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50824" y="3140968"/>
            <a:ext cx="8641654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Agency of Georgia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0824" y="3933831"/>
            <a:ext cx="8641654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Bundeskartellamt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Germany</a:t>
            </a:r>
            <a:endParaRPr lang="es-ES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0824" y="4725144"/>
            <a:ext cx="8641654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Hungarian Competition Authority (GVH), Hungary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0824" y="5553304"/>
            <a:ext cx="8641654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Protection Agency, Republic of Kazakhstan</a:t>
            </a:r>
          </a:p>
        </p:txBody>
      </p:sp>
      <p:pic>
        <p:nvPicPr>
          <p:cNvPr id="41" name="Picture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349693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" y="3140968"/>
            <a:ext cx="1224000" cy="6144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7" y="3933867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" y="4725144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2552"/>
            <a:ext cx="1224000" cy="6127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0824" y="2349655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Council, Republic of Latvia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0825" y="3140968"/>
            <a:ext cx="8641654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Council of the Republic of Lithuania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50825" y="3950138"/>
            <a:ext cx="8641654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of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Mauritius</a:t>
            </a:r>
            <a:endParaRPr lang="es-ES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0825" y="4725144"/>
            <a:ext cx="8641654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Namibian Competition Commission, Namibia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50825" y="5517232"/>
            <a:ext cx="8641654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Commission of Pakistan</a:t>
            </a:r>
          </a:p>
        </p:txBody>
      </p:sp>
      <p:pic>
        <p:nvPicPr>
          <p:cNvPr id="21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8880"/>
            <a:ext cx="1224000" cy="6111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140968"/>
            <a:ext cx="1224000" cy="6290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50138"/>
            <a:ext cx="1224000" cy="611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25144"/>
            <a:ext cx="1224000" cy="611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284" r="1503"/>
          <a:stretch>
            <a:fillRect/>
          </a:stretch>
        </p:blipFill>
        <p:spPr bwMode="auto">
          <a:xfrm>
            <a:off x="250824" y="5517232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50824" y="2348880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6688" lvl="1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Office of Competition and Consumer Protection (</a:t>
            </a:r>
            <a:r>
              <a:rPr lang="en-U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UOKiK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), Poland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50824" y="3140968"/>
            <a:ext cx="8641655" cy="70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6688" lvl="1">
              <a:defRPr/>
            </a:pPr>
            <a:r>
              <a:rPr lang="en-US" sz="2000" b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Philippines adopted 5th December as a National Competition Day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50824" y="4005064"/>
            <a:ext cx="8641655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Federal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Service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Russia</a:t>
            </a:r>
            <a:endParaRPr lang="es-ES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0824" y="4905255"/>
            <a:ext cx="8641655" cy="6119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Antimonopoly Office of the Slovak Republic, Slovakia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50824" y="5696509"/>
            <a:ext cx="8641655" cy="611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Spanish Competition Authority (CNC), Spain</a:t>
            </a: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5" y="2348880"/>
            <a:ext cx="1238110" cy="61197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" y="3140968"/>
            <a:ext cx="1238111" cy="709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1962" r="1132" b="1962"/>
          <a:stretch>
            <a:fillRect/>
          </a:stretch>
        </p:blipFill>
        <p:spPr bwMode="auto">
          <a:xfrm>
            <a:off x="236713" y="4005064"/>
            <a:ext cx="1238111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" y="4905232"/>
            <a:ext cx="1238112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7320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9875" y="6465125"/>
            <a:ext cx="2133600" cy="365125"/>
          </a:xfrm>
        </p:spPr>
        <p:txBody>
          <a:bodyPr/>
          <a:lstStyle/>
          <a:p>
            <a:fld id="{21D7337F-C307-4F9B-8E00-0E2205FDBD67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000" y="1412776"/>
            <a:ext cx="903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Support from Countries ... since 2010</a:t>
            </a:r>
          </a:p>
          <a:p>
            <a:pPr algn="ctr"/>
            <a:r>
              <a:rPr lang="en-IN" sz="1600" b="1" i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Competition agencies called upon UNCTAD towards a formal adoption of the Day</a:t>
            </a:r>
            <a:endParaRPr lang="en-IN" sz="1600" b="1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371806"/>
            <a:ext cx="864096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Tribunal, South Africa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163119"/>
            <a:ext cx="8640960" cy="6979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5100" lvl="1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Swedish </a:t>
            </a:r>
            <a:r>
              <a:rPr lang="en-US" sz="20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 </a:t>
            </a: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Authority (KONKURRENSVERKET) Sweden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4027990"/>
            <a:ext cx="864096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Competition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Commission</a:t>
            </a:r>
            <a:r>
              <a:rPr lang="es-E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Switzerland</a:t>
            </a:r>
            <a:endParaRPr lang="es-ES" sz="20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4841590"/>
            <a:ext cx="8640960" cy="61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2063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Fair Competition Commission, Tanzania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5625312"/>
            <a:ext cx="864096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lvl="1" indent="1260475">
              <a:defRPr/>
            </a:pPr>
            <a:r>
              <a:rPr lang="en-US" sz="20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The Antimonopoly Committee of Ukraine</a:t>
            </a:r>
          </a:p>
        </p:txBody>
      </p:sp>
      <p:pic>
        <p:nvPicPr>
          <p:cNvPr id="21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1806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3894"/>
            <a:ext cx="1224000" cy="6971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1224000" cy="6341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1590"/>
            <a:ext cx="1224000" cy="61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25336"/>
            <a:ext cx="1224000" cy="6119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7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theme/theme1.xml><?xml version="1.0" encoding="utf-8"?>
<a:theme xmlns:a="http://schemas.openxmlformats.org/drawingml/2006/main" name="WCD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9081</TotalTime>
  <Words>1166</Words>
  <Application>Microsoft Office PowerPoint</Application>
  <PresentationFormat>On-screen Show (4:3)</PresentationFormat>
  <Paragraphs>227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WCD_PPT</vt:lpstr>
      <vt:lpstr>World Competition Day 5th December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Competition Day 5th December</dc:title>
  <dc:creator>Ashutosh Soni</dc:creator>
  <cp:lastModifiedBy>keval sharma</cp:lastModifiedBy>
  <cp:revision>705</cp:revision>
  <cp:lastPrinted>2012-01-23T07:25:41Z</cp:lastPrinted>
  <dcterms:created xsi:type="dcterms:W3CDTF">2012-01-10T11:51:43Z</dcterms:created>
  <dcterms:modified xsi:type="dcterms:W3CDTF">2019-12-05T09:39:31Z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TC018813419991</vt:lpwstr>
  </property>
</Properties>
</file>